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5" r:id="rId3"/>
    <p:sldId id="260" r:id="rId4"/>
    <p:sldId id="261" r:id="rId5"/>
    <p:sldId id="262" r:id="rId6"/>
    <p:sldId id="267" r:id="rId7"/>
    <p:sldId id="270" r:id="rId8"/>
    <p:sldId id="276" r:id="rId9"/>
    <p:sldId id="275" r:id="rId10"/>
    <p:sldId id="277" r:id="rId11"/>
    <p:sldId id="278" r:id="rId12"/>
    <p:sldId id="279"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ACD409-C35B-4FF0-A90B-210DB7FCC491}"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291034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C68E6C2-B1F0-440B-B9FB-A8FB9059A497}"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342408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89B4268-9BDB-4FE6-A575-297C2B389A13}"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7412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1DE735-7D2D-47D5-B49E-9D2D13BB3949}"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45309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816461-552B-4457-81A6-95F274B7E87B}"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73129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C9D6EA5-551E-43A8-8731-739440749E0F}"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185705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BEF901-18B4-4758-BB06-5CEF2AF701DC}"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17452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0099B7-58D8-43BB-ACDA-C716EAEE368C}"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211414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3355E2-E494-4E69-8D45-E604B1C261F0}"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412970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5218875-BBD7-4978-A74E-02359D5E5002}" type="datetime1">
              <a:rPr kumimoji="1" lang="ja-JP" altLang="en-US" smtClean="0"/>
              <a:t>2019/10/29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165790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C77010-577B-479A-97A2-74D625B6B3A1}" type="datetime1">
              <a:rPr kumimoji="1" lang="ja-JP" altLang="en-US" smtClean="0"/>
              <a:t>2019/10/29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217437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B8A0E45-19A6-4D9F-A147-B859F886CD81}" type="datetime1">
              <a:rPr kumimoji="1" lang="ja-JP" altLang="en-US" smtClean="0"/>
              <a:t>2019/10/29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277808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901D1EA-E00F-41D1-B8D8-EA24F907B736}" type="datetime1">
              <a:rPr kumimoji="1" lang="ja-JP" altLang="en-US" smtClean="0"/>
              <a:t>2019/10/29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307465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B9DCE-0BB5-4EA0-969D-7821A9D98109}" type="datetime1">
              <a:rPr kumimoji="1" lang="ja-JP" altLang="en-US" smtClean="0"/>
              <a:t>2019/10/29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1610075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638972-B73F-4252-8153-F2EFA83778BF}" type="datetime1">
              <a:rPr kumimoji="1" lang="ja-JP" altLang="en-US" smtClean="0"/>
              <a:t>2019/10/29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277002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EE862D8-09B0-4B6B-ADC2-95C5E904630E}" type="datetime1">
              <a:rPr kumimoji="1" lang="ja-JP" altLang="en-US" smtClean="0"/>
              <a:t>2019/10/29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19298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5DDAC2-4CC2-4701-BA91-D81CABDC6C85}" type="datetime1">
              <a:rPr kumimoji="1" lang="ja-JP" altLang="en-US" smtClean="0"/>
              <a:t>2019/10/29</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6331D06-2EF0-48BC-B7D1-71A0606FF189}" type="slidenum">
              <a:rPr kumimoji="1" lang="ja-JP" altLang="en-US" smtClean="0"/>
              <a:t>‹#›</a:t>
            </a:fld>
            <a:endParaRPr kumimoji="1" lang="ja-JP" altLang="en-US"/>
          </a:p>
        </p:txBody>
      </p:sp>
    </p:spTree>
    <p:extLst>
      <p:ext uri="{BB962C8B-B14F-4D97-AF65-F5344CB8AC3E}">
        <p14:creationId xmlns:p14="http://schemas.microsoft.com/office/powerpoint/2010/main" val="111170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タイトル 1">
            <a:extLst>
              <a:ext uri="{FF2B5EF4-FFF2-40B4-BE49-F238E27FC236}">
                <a16:creationId xmlns:a16="http://schemas.microsoft.com/office/drawing/2014/main" id="{49CB92EB-1524-45A3-B9C5-E098EE8EAA3F}"/>
              </a:ext>
            </a:extLst>
          </p:cNvPr>
          <p:cNvSpPr>
            <a:spLocks noGrp="1"/>
          </p:cNvSpPr>
          <p:nvPr>
            <p:ph type="ctrTitle"/>
          </p:nvPr>
        </p:nvSpPr>
        <p:spPr>
          <a:xfrm>
            <a:off x="136694" y="1231113"/>
            <a:ext cx="6707843" cy="4286772"/>
          </a:xfrm>
        </p:spPr>
        <p:txBody>
          <a:bodyPr anchor="ctr">
            <a:normAutofit/>
          </a:bodyPr>
          <a:lstStyle/>
          <a:p>
            <a:pPr algn="l"/>
            <a:r>
              <a:rPr lang="en-US" altLang="ja-JP" sz="4200" b="1" dirty="0">
                <a:solidFill>
                  <a:schemeClr val="accent2"/>
                </a:solidFill>
              </a:rPr>
              <a:t>Alumni of the Capacity Development Programs of The Nippon Foundation</a:t>
            </a:r>
            <a:endParaRPr kumimoji="1" lang="ja-JP" altLang="en-US" sz="4200" b="1" dirty="0">
              <a:solidFill>
                <a:schemeClr val="accent2"/>
              </a:solidFill>
            </a:endParaRPr>
          </a:p>
        </p:txBody>
      </p:sp>
      <p:sp>
        <p:nvSpPr>
          <p:cNvPr id="19"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字幕 2">
            <a:extLst>
              <a:ext uri="{FF2B5EF4-FFF2-40B4-BE49-F238E27FC236}">
                <a16:creationId xmlns:a16="http://schemas.microsoft.com/office/drawing/2014/main" id="{0514205F-FC8F-4651-8CA9-9D4FD6F77651}"/>
              </a:ext>
            </a:extLst>
          </p:cNvPr>
          <p:cNvSpPr>
            <a:spLocks noGrp="1"/>
          </p:cNvSpPr>
          <p:nvPr>
            <p:ph type="subTitle" idx="1"/>
          </p:nvPr>
        </p:nvSpPr>
        <p:spPr>
          <a:xfrm>
            <a:off x="8171950" y="5110915"/>
            <a:ext cx="3602567" cy="1096899"/>
          </a:xfrm>
        </p:spPr>
        <p:txBody>
          <a:bodyPr anchor="ctr">
            <a:noAutofit/>
          </a:bodyPr>
          <a:lstStyle/>
          <a:p>
            <a:pPr algn="l">
              <a:lnSpc>
                <a:spcPct val="90000"/>
              </a:lnSpc>
            </a:pPr>
            <a:r>
              <a:rPr lang="en-US" altLang="ja-JP" sz="2400" b="1" dirty="0">
                <a:solidFill>
                  <a:srgbClr val="FFFFFF"/>
                </a:solidFill>
              </a:rPr>
              <a:t>Mao Hasebe</a:t>
            </a:r>
          </a:p>
          <a:p>
            <a:pPr algn="l">
              <a:lnSpc>
                <a:spcPct val="90000"/>
              </a:lnSpc>
            </a:pPr>
            <a:r>
              <a:rPr lang="en-US" altLang="ja-JP" sz="2400" b="1" dirty="0">
                <a:solidFill>
                  <a:srgbClr val="FFFFFF"/>
                </a:solidFill>
              </a:rPr>
              <a:t>Project Coordinator</a:t>
            </a:r>
            <a:r>
              <a:rPr kumimoji="1" lang="en-US" altLang="ja-JP" sz="2400" b="1" dirty="0">
                <a:solidFill>
                  <a:srgbClr val="FFFFFF"/>
                </a:solidFill>
              </a:rPr>
              <a:t> </a:t>
            </a:r>
          </a:p>
          <a:p>
            <a:pPr algn="l">
              <a:lnSpc>
                <a:spcPct val="90000"/>
              </a:lnSpc>
            </a:pPr>
            <a:r>
              <a:rPr kumimoji="1" lang="en-US" altLang="ja-JP" sz="2400" b="1" dirty="0">
                <a:solidFill>
                  <a:srgbClr val="FFFFFF"/>
                </a:solidFill>
              </a:rPr>
              <a:t>The Nippon Foundation</a:t>
            </a:r>
            <a:endParaRPr kumimoji="1" lang="ja-JP" altLang="en-US" sz="2400" b="1" dirty="0">
              <a:solidFill>
                <a:srgbClr val="FFFFFF"/>
              </a:solidFill>
            </a:endParaRPr>
          </a:p>
        </p:txBody>
      </p:sp>
      <p:pic>
        <p:nvPicPr>
          <p:cNvPr id="25" name="図 4">
            <a:extLst>
              <a:ext uri="{FF2B5EF4-FFF2-40B4-BE49-F238E27FC236}">
                <a16:creationId xmlns:a16="http://schemas.microsoft.com/office/drawing/2014/main" id="{CA2DE568-0AEB-4F08-AE91-4D8DEE0BF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97" y="5110915"/>
            <a:ext cx="1476242" cy="132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51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492981" y="585746"/>
            <a:ext cx="8781020" cy="678511"/>
          </a:xfrm>
        </p:spPr>
        <p:txBody>
          <a:bodyPr>
            <a:noAutofit/>
          </a:bodyPr>
          <a:lstStyle/>
          <a:p>
            <a:r>
              <a:rPr lang="en-US" altLang="ja-JP" sz="2800" b="1" dirty="0">
                <a:solidFill>
                  <a:schemeClr val="accent2"/>
                </a:solidFill>
              </a:rPr>
              <a:t>Developments in other Capacity Buildings Programs </a:t>
            </a:r>
            <a:br>
              <a:rPr lang="en-US" altLang="ja-JP" sz="2800" b="1" dirty="0">
                <a:solidFill>
                  <a:schemeClr val="accent2"/>
                </a:solidFill>
              </a:rPr>
            </a:br>
            <a:endParaRPr kumimoji="1" lang="ja-JP" altLang="en-US" sz="28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492981" y="1409701"/>
            <a:ext cx="8781021" cy="466210"/>
          </a:xfrm>
        </p:spPr>
        <p:txBody>
          <a:bodyPr>
            <a:normAutofit/>
          </a:bodyPr>
          <a:lstStyle/>
          <a:p>
            <a:pPr marL="0" indent="0">
              <a:buNone/>
            </a:pPr>
            <a:r>
              <a:rPr lang="en-US" altLang="ja-JP" sz="2100" b="1" dirty="0"/>
              <a:t>1. Collaborations across different Capacity Building Programs</a:t>
            </a:r>
            <a:endParaRPr lang="en-US" altLang="ja-JP" b="1" dirty="0"/>
          </a:p>
          <a:p>
            <a:pPr marL="0" indent="0">
              <a:buNone/>
            </a:pPr>
            <a:endParaRPr lang="en-US" altLang="ja-JP" dirty="0"/>
          </a:p>
          <a:p>
            <a:pPr marL="0" indent="0">
              <a:buNone/>
            </a:pPr>
            <a:endParaRPr lang="en-US" altLang="ja-JP" dirty="0"/>
          </a:p>
        </p:txBody>
      </p:sp>
      <p:pic>
        <p:nvPicPr>
          <p:cNvPr id="7" name="図 6" descr="人, グループ, ポーズ, 民衆 が含まれている画像&#10;&#10;自動的に生成された説明">
            <a:extLst>
              <a:ext uri="{FF2B5EF4-FFF2-40B4-BE49-F238E27FC236}">
                <a16:creationId xmlns:a16="http://schemas.microsoft.com/office/drawing/2014/main" id="{01F5D8AF-4D59-4F07-8E1C-C9954FE16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8584" y="2021355"/>
            <a:ext cx="6131941" cy="4085070"/>
          </a:xfrm>
          <a:prstGeom prst="rect">
            <a:avLst/>
          </a:prstGeom>
        </p:spPr>
      </p:pic>
      <p:sp>
        <p:nvSpPr>
          <p:cNvPr id="8" name="テキスト ボックス 7">
            <a:extLst>
              <a:ext uri="{FF2B5EF4-FFF2-40B4-BE49-F238E27FC236}">
                <a16:creationId xmlns:a16="http://schemas.microsoft.com/office/drawing/2014/main" id="{F6C9A761-5895-4BBD-8380-284D6EFC14DD}"/>
              </a:ext>
            </a:extLst>
          </p:cNvPr>
          <p:cNvSpPr txBox="1"/>
          <p:nvPr/>
        </p:nvSpPr>
        <p:spPr>
          <a:xfrm>
            <a:off x="492981" y="1979543"/>
            <a:ext cx="5195603" cy="4462760"/>
          </a:xfrm>
          <a:prstGeom prst="rect">
            <a:avLst/>
          </a:prstGeom>
          <a:noFill/>
        </p:spPr>
        <p:txBody>
          <a:bodyPr wrap="square" rtlCol="0">
            <a:spAutoFit/>
          </a:bodyPr>
          <a:lstStyle/>
          <a:p>
            <a:r>
              <a:rPr lang="en-US" altLang="ja-JP" sz="1900" dirty="0"/>
              <a:t>In recent years, the Black Sea and the Caspian Sea have seen depleting fish stock and other environmental impacts due to IUU fishing. A need for a more integrated ocean governance has been identified.</a:t>
            </a:r>
          </a:p>
          <a:p>
            <a:endParaRPr lang="en-US" altLang="ja-JP" sz="1900" dirty="0"/>
          </a:p>
          <a:p>
            <a:r>
              <a:rPr lang="en-US" altLang="ja-JP" sz="1900" dirty="0"/>
              <a:t>In October 2017, at the suggestion of one UN DOALOS alumni from Georgia, </a:t>
            </a:r>
            <a:r>
              <a:rPr lang="en-US" altLang="ja-JP" sz="1900" b="1" u="sng" dirty="0"/>
              <a:t>30 alumni from 4 different capacity building  programs (DOALOS, IMLI, ITLOS and WMU) </a:t>
            </a:r>
            <a:r>
              <a:rPr lang="en-US" altLang="ja-JP" sz="1900" dirty="0"/>
              <a:t>from the Black and Caspian Sea region came together to identify the needs and challenges facing this particular region of the sea and what they can do to help alleviate the problems.</a:t>
            </a:r>
          </a:p>
          <a:p>
            <a:endParaRPr kumimoji="1" lang="ja-JP" altLang="en-US" dirty="0"/>
          </a:p>
        </p:txBody>
      </p:sp>
    </p:spTree>
    <p:extLst>
      <p:ext uri="{BB962C8B-B14F-4D97-AF65-F5344CB8AC3E}">
        <p14:creationId xmlns:p14="http://schemas.microsoft.com/office/powerpoint/2010/main" val="52968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492981" y="585746"/>
            <a:ext cx="8781020" cy="678511"/>
          </a:xfrm>
        </p:spPr>
        <p:txBody>
          <a:bodyPr>
            <a:noAutofit/>
          </a:bodyPr>
          <a:lstStyle/>
          <a:p>
            <a:r>
              <a:rPr lang="en-US" altLang="ja-JP" sz="2800" b="1" dirty="0">
                <a:solidFill>
                  <a:schemeClr val="accent2"/>
                </a:solidFill>
              </a:rPr>
              <a:t>Developments in other Capacity Buildings Programs </a:t>
            </a:r>
            <a:br>
              <a:rPr lang="en-US" altLang="ja-JP" sz="2800" b="1" dirty="0">
                <a:solidFill>
                  <a:schemeClr val="accent2"/>
                </a:solidFill>
              </a:rPr>
            </a:br>
            <a:endParaRPr kumimoji="1" lang="ja-JP" altLang="en-US" sz="28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492981" y="1409701"/>
            <a:ext cx="8781021" cy="466210"/>
          </a:xfrm>
        </p:spPr>
        <p:txBody>
          <a:bodyPr>
            <a:normAutofit/>
          </a:bodyPr>
          <a:lstStyle/>
          <a:p>
            <a:pPr marL="0" indent="0">
              <a:buNone/>
            </a:pPr>
            <a:r>
              <a:rPr lang="en-US" altLang="ja-JP" sz="2100" b="1" dirty="0"/>
              <a:t>2. Collaborations across different disciplines</a:t>
            </a:r>
            <a:endParaRPr lang="en-US" altLang="ja-JP" b="1" dirty="0"/>
          </a:p>
          <a:p>
            <a:pPr marL="0" indent="0">
              <a:buNone/>
            </a:pPr>
            <a:endParaRPr lang="en-US" altLang="ja-JP" dirty="0"/>
          </a:p>
          <a:p>
            <a:pPr marL="0" indent="0">
              <a:buNone/>
            </a:pPr>
            <a:endParaRPr lang="en-US" altLang="ja-JP" dirty="0"/>
          </a:p>
        </p:txBody>
      </p:sp>
      <p:pic>
        <p:nvPicPr>
          <p:cNvPr id="1026" name="Picture 2" descr="「Nereus program」の画像検索結果">
            <a:extLst>
              <a:ext uri="{FF2B5EF4-FFF2-40B4-BE49-F238E27FC236}">
                <a16:creationId xmlns:a16="http://schemas.microsoft.com/office/drawing/2014/main" id="{8BEB7A86-FE25-4B5D-87E1-5572A1ECA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81" y="2127559"/>
            <a:ext cx="5496942" cy="414469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38F915B-E58D-422D-B48C-991DEABD0440}"/>
              </a:ext>
            </a:extLst>
          </p:cNvPr>
          <p:cNvSpPr txBox="1"/>
          <p:nvPr/>
        </p:nvSpPr>
        <p:spPr>
          <a:xfrm>
            <a:off x="6172200" y="1962150"/>
            <a:ext cx="3962400" cy="2585323"/>
          </a:xfrm>
          <a:prstGeom prst="rect">
            <a:avLst/>
          </a:prstGeom>
          <a:noFill/>
        </p:spPr>
        <p:txBody>
          <a:bodyPr wrap="square" rtlCol="0">
            <a:spAutoFit/>
          </a:bodyPr>
          <a:lstStyle/>
          <a:p>
            <a:r>
              <a:rPr lang="en-US" altLang="ja-JP" dirty="0"/>
              <a:t>A global partnership of </a:t>
            </a:r>
            <a:r>
              <a:rPr lang="en-US" altLang="ja-JP" b="1" u="sng" dirty="0"/>
              <a:t>17 leading institutes </a:t>
            </a:r>
            <a:r>
              <a:rPr lang="en-US" altLang="ja-JP" dirty="0"/>
              <a:t>working to advance the comprehensive understanding of the global human-ocean system across the natural and social sciences. </a:t>
            </a:r>
          </a:p>
          <a:p>
            <a:endParaRPr kumimoji="1" lang="en-US" altLang="ja-JP" dirty="0"/>
          </a:p>
          <a:p>
            <a:r>
              <a:rPr lang="en-US" altLang="ja-JP" dirty="0"/>
              <a:t>Interdisciplinary collaboration with </a:t>
            </a:r>
            <a:r>
              <a:rPr lang="en-US" altLang="ja-JP" b="1" u="sng" dirty="0"/>
              <a:t>over 500 researchers</a:t>
            </a:r>
            <a:r>
              <a:rPr lang="en-US" altLang="ja-JP" dirty="0"/>
              <a:t>.</a:t>
            </a:r>
            <a:endParaRPr kumimoji="1" lang="en-US" altLang="ja-JP" dirty="0"/>
          </a:p>
          <a:p>
            <a:endParaRPr kumimoji="1" lang="ja-JP" altLang="en-US" dirty="0"/>
          </a:p>
        </p:txBody>
      </p:sp>
      <p:pic>
        <p:nvPicPr>
          <p:cNvPr id="10" name="Picture 2" descr="global-ocean-partnership2-1600x466.png">
            <a:extLst>
              <a:ext uri="{FF2B5EF4-FFF2-40B4-BE49-F238E27FC236}">
                <a16:creationId xmlns:a16="http://schemas.microsoft.com/office/drawing/2014/main" id="{0E69AE64-6069-4BFD-8E18-DBCEA4954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25472"/>
            <a:ext cx="5997535" cy="1746782"/>
          </a:xfrm>
          <a:prstGeom prst="rect">
            <a:avLst/>
          </a:prstGeom>
        </p:spPr>
      </p:pic>
    </p:spTree>
    <p:extLst>
      <p:ext uri="{BB962C8B-B14F-4D97-AF65-F5344CB8AC3E}">
        <p14:creationId xmlns:p14="http://schemas.microsoft.com/office/powerpoint/2010/main" val="209026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1B4FCAE-94FE-4404-BF19-7C11978B113F}"/>
              </a:ext>
            </a:extLst>
          </p:cNvPr>
          <p:cNvSpPr>
            <a:spLocks noGrp="1"/>
          </p:cNvSpPr>
          <p:nvPr>
            <p:ph idx="1"/>
          </p:nvPr>
        </p:nvSpPr>
        <p:spPr>
          <a:xfrm>
            <a:off x="724959" y="484189"/>
            <a:ext cx="8596668" cy="4592636"/>
          </a:xfrm>
        </p:spPr>
        <p:txBody>
          <a:bodyPr>
            <a:noAutofit/>
          </a:bodyPr>
          <a:lstStyle/>
          <a:p>
            <a:pPr marL="0" indent="0">
              <a:buNone/>
            </a:pPr>
            <a:r>
              <a:rPr lang="en-US" altLang="ja-JP" sz="3600" dirty="0">
                <a:solidFill>
                  <a:schemeClr val="accent2"/>
                </a:solidFill>
              </a:rPr>
              <a:t>“Don’t hesitate to take the lead in pioneering innovative collaborations and frameworks to address ocean challenges on a global scale. We, The Nippon Foundation will be there to support you.</a:t>
            </a:r>
          </a:p>
          <a:p>
            <a:pPr marL="0" indent="0">
              <a:buNone/>
            </a:pPr>
            <a:r>
              <a:rPr lang="en-US" altLang="ja-JP" sz="3600" dirty="0">
                <a:solidFill>
                  <a:schemeClr val="accent2"/>
                </a:solidFill>
              </a:rPr>
              <a:t> </a:t>
            </a:r>
          </a:p>
          <a:p>
            <a:pPr marL="0" indent="0">
              <a:buNone/>
            </a:pPr>
            <a:r>
              <a:rPr lang="en-US" altLang="ja-JP" sz="3600" dirty="0">
                <a:solidFill>
                  <a:schemeClr val="accent2"/>
                </a:solidFill>
              </a:rPr>
              <a:t>Let us work together to protect and preserve our beautiful oceans for our future generations.”</a:t>
            </a:r>
          </a:p>
          <a:p>
            <a:pPr marL="0" indent="0">
              <a:buNone/>
            </a:pPr>
            <a:r>
              <a:rPr lang="en-US" altLang="ja-JP" sz="3600" dirty="0">
                <a:solidFill>
                  <a:schemeClr val="accent2"/>
                </a:solidFill>
              </a:rPr>
              <a:t>                             </a:t>
            </a:r>
            <a:r>
              <a:rPr lang="en-US" altLang="ja-JP" sz="3600" dirty="0">
                <a:solidFill>
                  <a:schemeClr val="accent1"/>
                </a:solidFill>
              </a:rPr>
              <a:t>– Chairman Sasakawa</a:t>
            </a:r>
            <a:endParaRPr kumimoji="1" lang="ja-JP" altLang="en-US" sz="3600" dirty="0">
              <a:solidFill>
                <a:schemeClr val="accent1"/>
              </a:solidFill>
            </a:endParaRPr>
          </a:p>
        </p:txBody>
      </p:sp>
    </p:spTree>
    <p:extLst>
      <p:ext uri="{BB962C8B-B14F-4D97-AF65-F5344CB8AC3E}">
        <p14:creationId xmlns:p14="http://schemas.microsoft.com/office/powerpoint/2010/main" val="1202378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492981" y="585746"/>
            <a:ext cx="8596668" cy="678511"/>
          </a:xfrm>
        </p:spPr>
        <p:txBody>
          <a:bodyPr>
            <a:normAutofit/>
          </a:bodyPr>
          <a:lstStyle/>
          <a:p>
            <a:r>
              <a:rPr kumimoji="1" lang="en-US" altLang="ja-JP" sz="3800" b="1" dirty="0">
                <a:solidFill>
                  <a:schemeClr val="accent2"/>
                </a:solidFill>
              </a:rPr>
              <a:t>What</a:t>
            </a:r>
            <a:r>
              <a:rPr kumimoji="1" lang="ja-JP" altLang="en-US" sz="3800" b="1" dirty="0">
                <a:solidFill>
                  <a:schemeClr val="accent2"/>
                </a:solidFill>
              </a:rPr>
              <a:t> </a:t>
            </a:r>
            <a:r>
              <a:rPr kumimoji="1" lang="en-US" altLang="ja-JP" sz="3800" b="1" dirty="0">
                <a:solidFill>
                  <a:schemeClr val="accent2"/>
                </a:solidFill>
              </a:rPr>
              <a:t>is</a:t>
            </a:r>
            <a:r>
              <a:rPr kumimoji="1" lang="ja-JP" altLang="en-US" sz="3800" b="1" dirty="0">
                <a:solidFill>
                  <a:schemeClr val="accent2"/>
                </a:solidFill>
              </a:rPr>
              <a:t> </a:t>
            </a:r>
            <a:r>
              <a:rPr kumimoji="1" lang="en-US" altLang="ja-JP" sz="3800" b="1" dirty="0">
                <a:solidFill>
                  <a:schemeClr val="accent2"/>
                </a:solidFill>
              </a:rPr>
              <a:t>the</a:t>
            </a:r>
            <a:r>
              <a:rPr kumimoji="1" lang="ja-JP" altLang="en-US" sz="3800" b="1" dirty="0">
                <a:solidFill>
                  <a:schemeClr val="accent2"/>
                </a:solidFill>
              </a:rPr>
              <a:t> </a:t>
            </a:r>
            <a:r>
              <a:rPr kumimoji="1" lang="en-US" altLang="ja-JP" sz="3800" b="1" dirty="0">
                <a:solidFill>
                  <a:schemeClr val="accent2"/>
                </a:solidFill>
              </a:rPr>
              <a:t>Nippon</a:t>
            </a:r>
            <a:r>
              <a:rPr kumimoji="1" lang="ja-JP" altLang="en-US" sz="3800" b="1" dirty="0">
                <a:solidFill>
                  <a:schemeClr val="accent2"/>
                </a:solidFill>
              </a:rPr>
              <a:t> </a:t>
            </a:r>
            <a:r>
              <a:rPr kumimoji="1" lang="en-US" altLang="ja-JP" sz="3800" b="1" dirty="0">
                <a:solidFill>
                  <a:schemeClr val="accent2"/>
                </a:solidFill>
              </a:rPr>
              <a:t>Foundation?</a:t>
            </a:r>
            <a:endParaRPr kumimoji="1" lang="ja-JP" altLang="en-US" sz="38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492981" y="1749591"/>
            <a:ext cx="8781021" cy="4522663"/>
          </a:xfrm>
        </p:spPr>
        <p:txBody>
          <a:bodyPr/>
          <a:lstStyle/>
          <a:p>
            <a:pPr marL="0" indent="0">
              <a:buNone/>
            </a:pPr>
            <a:r>
              <a:rPr lang="ja-JP" altLang="en-US" sz="2600" dirty="0">
                <a:cs typeface="Arial" panose="020B0604020202020204" pitchFamily="34" charset="0"/>
              </a:rPr>
              <a:t>・</a:t>
            </a:r>
            <a:r>
              <a:rPr lang="en-US" altLang="ja-JP" sz="2600" dirty="0">
                <a:cs typeface="Arial" panose="020B0604020202020204" pitchFamily="34" charset="0"/>
              </a:rPr>
              <a:t>A private, non-profit organization established in 1962</a:t>
            </a:r>
          </a:p>
          <a:p>
            <a:pPr marL="0" indent="0">
              <a:buNone/>
            </a:pPr>
            <a:endParaRPr lang="en-US" altLang="ja-JP" sz="2600" dirty="0">
              <a:cs typeface="Arial" panose="020B0604020202020204" pitchFamily="34" charset="0"/>
            </a:endParaRPr>
          </a:p>
          <a:p>
            <a:pPr marL="0" indent="0">
              <a:buNone/>
            </a:pPr>
            <a:r>
              <a:rPr lang="ja-JP" altLang="en-US" sz="2600" dirty="0">
                <a:cs typeface="Arial" panose="020B0604020202020204" pitchFamily="34" charset="0"/>
              </a:rPr>
              <a:t>・</a:t>
            </a:r>
            <a:r>
              <a:rPr lang="en-US" altLang="ja-JP" sz="2600" dirty="0">
                <a:cs typeface="Arial" panose="020B0604020202020204" pitchFamily="34" charset="0"/>
              </a:rPr>
              <a:t>The primal source of our funding is motorboat racing</a:t>
            </a:r>
          </a:p>
          <a:p>
            <a:pPr marL="0" indent="0">
              <a:buNone/>
            </a:pPr>
            <a:endParaRPr lang="en-US" altLang="ja-JP" sz="2600" dirty="0">
              <a:cs typeface="Arial" panose="020B0604020202020204" pitchFamily="34" charset="0"/>
            </a:endParaRPr>
          </a:p>
          <a:p>
            <a:pPr marL="0" indent="0">
              <a:buNone/>
            </a:pPr>
            <a:r>
              <a:rPr lang="ja-JP" altLang="en-US" sz="2600" dirty="0">
                <a:cs typeface="Arial" panose="020B0604020202020204" pitchFamily="34" charset="0"/>
              </a:rPr>
              <a:t>・</a:t>
            </a:r>
            <a:r>
              <a:rPr lang="en-US" altLang="ja-JP" sz="2600" dirty="0">
                <a:cs typeface="Arial" panose="020B0604020202020204" pitchFamily="34" charset="0"/>
              </a:rPr>
              <a:t>The Ocean Affairs Division</a:t>
            </a:r>
          </a:p>
          <a:p>
            <a:pPr marL="0" indent="0">
              <a:buNone/>
            </a:pPr>
            <a:r>
              <a:rPr lang="ja-JP" altLang="en-US" sz="2600" dirty="0">
                <a:cs typeface="Arial" panose="020B0604020202020204" pitchFamily="34" charset="0"/>
              </a:rPr>
              <a:t>   </a:t>
            </a:r>
            <a:r>
              <a:rPr lang="en-US" altLang="ja-JP" sz="2600" dirty="0">
                <a:cs typeface="Arial" panose="020B0604020202020204" pitchFamily="34" charset="0"/>
              </a:rPr>
              <a:t>Total Annual Expenditure on </a:t>
            </a:r>
          </a:p>
          <a:p>
            <a:pPr marL="0" indent="0">
              <a:buNone/>
            </a:pPr>
            <a:r>
              <a:rPr lang="en-US" altLang="ja-JP" sz="2600" dirty="0">
                <a:cs typeface="Arial" panose="020B0604020202020204" pitchFamily="34" charset="0"/>
              </a:rPr>
              <a:t>   Ocean Related Projects:</a:t>
            </a:r>
          </a:p>
          <a:p>
            <a:pPr marL="0" indent="0">
              <a:buNone/>
            </a:pPr>
            <a:r>
              <a:rPr lang="ja-JP" altLang="en-US" sz="2600" dirty="0">
                <a:cs typeface="Arial" panose="020B0604020202020204" pitchFamily="34" charset="0"/>
              </a:rPr>
              <a:t>　</a:t>
            </a:r>
            <a:r>
              <a:rPr lang="en-US" altLang="ja-JP" sz="2600" u="sng" dirty="0">
                <a:solidFill>
                  <a:srgbClr val="FF0000"/>
                </a:solidFill>
                <a:cs typeface="Arial" panose="020B0604020202020204" pitchFamily="34" charset="0"/>
              </a:rPr>
              <a:t>101.76 million US Dollars</a:t>
            </a:r>
          </a:p>
          <a:p>
            <a:pPr marL="0" indent="0">
              <a:buNone/>
            </a:pPr>
            <a:endParaRPr lang="en-US" altLang="ja-JP" sz="2200" dirty="0"/>
          </a:p>
          <a:p>
            <a:pPr marL="0" indent="0">
              <a:buNone/>
            </a:pPr>
            <a:endParaRPr lang="en-US" altLang="ja-JP" sz="2200" dirty="0"/>
          </a:p>
          <a:p>
            <a:pPr marL="0" indent="0">
              <a:buNone/>
            </a:pPr>
            <a:endParaRPr lang="en-US" altLang="ja-JP" dirty="0"/>
          </a:p>
        </p:txBody>
      </p:sp>
      <p:pic>
        <p:nvPicPr>
          <p:cNvPr id="4" name="図 4">
            <a:extLst>
              <a:ext uri="{FF2B5EF4-FFF2-40B4-BE49-F238E27FC236}">
                <a16:creationId xmlns:a16="http://schemas.microsoft.com/office/drawing/2014/main" id="{B941A6C3-934F-4CE4-9C6B-B56336231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034" y="295889"/>
            <a:ext cx="1476242" cy="132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ãæ¥æ¬è²¡å£ããã«ãã®ç»åæ¤ç´¢çµæ">
            <a:extLst>
              <a:ext uri="{FF2B5EF4-FFF2-40B4-BE49-F238E27FC236}">
                <a16:creationId xmlns:a16="http://schemas.microsoft.com/office/drawing/2014/main" id="{F13868BE-F0FF-4AF9-8E2B-6CF3F87B2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517277"/>
            <a:ext cx="3673302" cy="275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325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785330" y="600323"/>
            <a:ext cx="8596668" cy="678511"/>
          </a:xfrm>
        </p:spPr>
        <p:txBody>
          <a:bodyPr>
            <a:noAutofit/>
          </a:bodyPr>
          <a:lstStyle/>
          <a:p>
            <a:pPr algn="ctr"/>
            <a:r>
              <a:rPr kumimoji="1" lang="en-US" altLang="ja-JP" sz="6600" b="1" dirty="0">
                <a:solidFill>
                  <a:schemeClr val="accent2"/>
                </a:solidFill>
              </a:rPr>
              <a:t>Our Mission</a:t>
            </a:r>
            <a:endParaRPr kumimoji="1" lang="ja-JP" altLang="en-US" sz="66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893326" y="2035534"/>
            <a:ext cx="8380675" cy="2274073"/>
          </a:xfrm>
        </p:spPr>
        <p:txBody>
          <a:bodyPr>
            <a:normAutofit/>
          </a:bodyPr>
          <a:lstStyle/>
          <a:p>
            <a:pPr marL="0" indent="0" algn="ctr">
              <a:buNone/>
            </a:pPr>
            <a:r>
              <a:rPr lang="en-US" altLang="ja-JP" sz="4800" dirty="0"/>
              <a:t>To pass on the riches of the ocean to the next generation</a:t>
            </a:r>
          </a:p>
          <a:p>
            <a:pPr marL="0" indent="0">
              <a:buNone/>
            </a:pPr>
            <a:endParaRPr lang="en-US" altLang="ja-JP" dirty="0"/>
          </a:p>
        </p:txBody>
      </p:sp>
      <p:pic>
        <p:nvPicPr>
          <p:cNvPr id="1026" name="Picture 2" descr="ãæµ·ã¨æ¥æ¬ãã®ç»åæ¤ç´¢çµæ">
            <a:extLst>
              <a:ext uri="{FF2B5EF4-FFF2-40B4-BE49-F238E27FC236}">
                <a16:creationId xmlns:a16="http://schemas.microsoft.com/office/drawing/2014/main" id="{9BB125B9-82F8-4E8C-9FE2-891350B42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99" y="3899044"/>
            <a:ext cx="3540303" cy="2361543"/>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人, 建物, 屋外, グループ が含まれている画像&#10;&#10;非常に高い精度で生成された説明">
            <a:extLst>
              <a:ext uri="{FF2B5EF4-FFF2-40B4-BE49-F238E27FC236}">
                <a16:creationId xmlns:a16="http://schemas.microsoft.com/office/drawing/2014/main" id="{0316456D-1186-428A-BBEA-A011F559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368" y="3892424"/>
            <a:ext cx="3132346" cy="234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lh5.googleusercontent.com/0hQ5QNyvFwHhEpLpU1Y7kzyHyNwp3YSAjGEGgPN-ZJj7Sz3_3n4XfhEgj23NGXKI2Q2e8xT1gFyk1nd0ORb8AEREUPBZh2neuxhutUm6JdKkJSD3gRiyYeufjuh5ceciAJ3Uv1J8IFcy_hzKWQ">
            <a:extLst>
              <a:ext uri="{FF2B5EF4-FFF2-40B4-BE49-F238E27FC236}">
                <a16:creationId xmlns:a16="http://schemas.microsoft.com/office/drawing/2014/main" id="{F44D1F63-E332-497C-BDF7-D2CD6DE4B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633" y="3899044"/>
            <a:ext cx="3292104" cy="235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187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677334" y="609600"/>
            <a:ext cx="8596668" cy="678511"/>
          </a:xfrm>
        </p:spPr>
        <p:txBody>
          <a:bodyPr>
            <a:noAutofit/>
          </a:bodyPr>
          <a:lstStyle/>
          <a:p>
            <a:r>
              <a:rPr lang="en-US" altLang="ja-JP" sz="4200" b="1" dirty="0">
                <a:solidFill>
                  <a:schemeClr val="accent2"/>
                </a:solidFill>
              </a:rPr>
              <a:t>Our means</a:t>
            </a:r>
            <a:endParaRPr kumimoji="1" lang="ja-JP" altLang="en-US" sz="42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677334" y="1494845"/>
            <a:ext cx="8781021" cy="1192696"/>
          </a:xfrm>
        </p:spPr>
        <p:txBody>
          <a:bodyPr/>
          <a:lstStyle/>
          <a:p>
            <a:pPr marL="0" indent="0">
              <a:buNone/>
            </a:pPr>
            <a:r>
              <a:rPr lang="en-US" altLang="ja-JP" sz="2200" dirty="0"/>
              <a:t>In order to solve global ocean issues, we need people who are capable of working with others from different fields of expertise, organizations and countries in multidisciplinary initiatives.</a:t>
            </a:r>
            <a:endParaRPr lang="en-US" altLang="ja-JP" dirty="0"/>
          </a:p>
          <a:p>
            <a:pPr marL="0" indent="0">
              <a:buNone/>
            </a:pPr>
            <a:endParaRPr lang="en-US" altLang="ja-JP" dirty="0"/>
          </a:p>
        </p:txBody>
      </p:sp>
      <p:sp>
        <p:nvSpPr>
          <p:cNvPr id="5" name="コンテンツ プレースホルダー 2">
            <a:extLst>
              <a:ext uri="{FF2B5EF4-FFF2-40B4-BE49-F238E27FC236}">
                <a16:creationId xmlns:a16="http://schemas.microsoft.com/office/drawing/2014/main" id="{CAB6244E-2815-4FB6-AFFB-D2E670795462}"/>
              </a:ext>
            </a:extLst>
          </p:cNvPr>
          <p:cNvSpPr txBox="1">
            <a:spLocks/>
          </p:cNvSpPr>
          <p:nvPr/>
        </p:nvSpPr>
        <p:spPr>
          <a:xfrm>
            <a:off x="677333" y="4469959"/>
            <a:ext cx="9104841" cy="2010354"/>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ja-JP" altLang="en-US" sz="2000" dirty="0"/>
              <a:t>・</a:t>
            </a:r>
            <a:r>
              <a:rPr lang="en-US" altLang="ja-JP" sz="2000" dirty="0"/>
              <a:t>Project Period: Since 1998</a:t>
            </a:r>
          </a:p>
          <a:p>
            <a:pPr marL="0" indent="0">
              <a:buFont typeface="Wingdings 3" charset="2"/>
              <a:buNone/>
            </a:pPr>
            <a:r>
              <a:rPr lang="ja-JP" altLang="en-US" sz="2000" dirty="0"/>
              <a:t>・</a:t>
            </a:r>
            <a:r>
              <a:rPr lang="en-US" altLang="ja-JP" sz="2000" dirty="0"/>
              <a:t>Themes: Ocean Governance, Ocean Observation, International Maritime Law</a:t>
            </a:r>
          </a:p>
          <a:p>
            <a:pPr marL="0" indent="0">
              <a:buFont typeface="Wingdings 3" charset="2"/>
              <a:buNone/>
            </a:pPr>
            <a:r>
              <a:rPr lang="ja-JP" altLang="en-US" sz="2000" dirty="0"/>
              <a:t>・</a:t>
            </a:r>
            <a:r>
              <a:rPr lang="en-US" altLang="ja-JP" sz="2000" dirty="0"/>
              <a:t>Partners: UN, International Organizations, Universities &amp; Research Institutions</a:t>
            </a:r>
          </a:p>
          <a:p>
            <a:pPr marL="0" indent="0">
              <a:buFont typeface="Wingdings 3" charset="2"/>
              <a:buNone/>
            </a:pPr>
            <a:r>
              <a:rPr lang="ja-JP" altLang="en-US" sz="2000" dirty="0"/>
              <a:t>・</a:t>
            </a:r>
            <a:r>
              <a:rPr lang="en-US" altLang="ja-JP" sz="2000" dirty="0"/>
              <a:t>Total Number of Fellows: 1,366 across 147 countries (as of Oct. 2019)</a:t>
            </a:r>
          </a:p>
          <a:p>
            <a:pPr marL="0" indent="0">
              <a:buFont typeface="Wingdings 3" charset="2"/>
              <a:buNone/>
            </a:pPr>
            <a:endParaRPr lang="en-US" altLang="ja-JP" dirty="0"/>
          </a:p>
        </p:txBody>
      </p:sp>
      <p:sp>
        <p:nvSpPr>
          <p:cNvPr id="7" name="テキスト ボックス 6">
            <a:extLst>
              <a:ext uri="{FF2B5EF4-FFF2-40B4-BE49-F238E27FC236}">
                <a16:creationId xmlns:a16="http://schemas.microsoft.com/office/drawing/2014/main" id="{98285720-A001-4B88-9B0A-FB14E30029BB}"/>
              </a:ext>
            </a:extLst>
          </p:cNvPr>
          <p:cNvSpPr txBox="1"/>
          <p:nvPr/>
        </p:nvSpPr>
        <p:spPr>
          <a:xfrm>
            <a:off x="872795" y="3415085"/>
            <a:ext cx="8205746" cy="584775"/>
          </a:xfrm>
          <a:prstGeom prst="rect">
            <a:avLst/>
          </a:prstGeom>
          <a:solidFill>
            <a:schemeClr val="accent2">
              <a:lumMod val="20000"/>
              <a:lumOff val="80000"/>
            </a:schemeClr>
          </a:solidFill>
          <a:ln>
            <a:solidFill>
              <a:schemeClr val="bg1"/>
            </a:solidFill>
          </a:ln>
        </p:spPr>
        <p:txBody>
          <a:bodyPr wrap="square" rtlCol="0">
            <a:spAutoFit/>
          </a:bodyPr>
          <a:lstStyle/>
          <a:p>
            <a:r>
              <a:rPr kumimoji="1" lang="en-US" altLang="ja-JP" sz="3200" b="1" dirty="0"/>
              <a:t>Global Human Capacity Building Programs</a:t>
            </a:r>
            <a:endParaRPr kumimoji="1" lang="ja-JP" altLang="en-US" sz="3200" b="1" dirty="0"/>
          </a:p>
        </p:txBody>
      </p:sp>
      <p:sp>
        <p:nvSpPr>
          <p:cNvPr id="8" name="矢印: 下 7">
            <a:extLst>
              <a:ext uri="{FF2B5EF4-FFF2-40B4-BE49-F238E27FC236}">
                <a16:creationId xmlns:a16="http://schemas.microsoft.com/office/drawing/2014/main" id="{A6710749-567D-45C8-8D97-3F236680E7AA}"/>
              </a:ext>
            </a:extLst>
          </p:cNvPr>
          <p:cNvSpPr/>
          <p:nvPr/>
        </p:nvSpPr>
        <p:spPr>
          <a:xfrm>
            <a:off x="4150581" y="2695492"/>
            <a:ext cx="1049572" cy="644056"/>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3518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454878" y="246888"/>
            <a:ext cx="8596668" cy="678511"/>
          </a:xfrm>
        </p:spPr>
        <p:txBody>
          <a:bodyPr>
            <a:normAutofit fontScale="90000"/>
          </a:bodyPr>
          <a:lstStyle/>
          <a:p>
            <a:r>
              <a:rPr kumimoji="1" lang="en-US" altLang="ja-JP" sz="3800" b="1" dirty="0">
                <a:solidFill>
                  <a:schemeClr val="accent2"/>
                </a:solidFill>
              </a:rPr>
              <a:t>Global Human Capacity Building Programs </a:t>
            </a:r>
            <a:endParaRPr kumimoji="1" lang="ja-JP" altLang="en-US" sz="3800" b="1" dirty="0">
              <a:solidFill>
                <a:schemeClr val="accent2"/>
              </a:solidFill>
            </a:endParaRPr>
          </a:p>
        </p:txBody>
      </p:sp>
      <p:graphicFrame>
        <p:nvGraphicFramePr>
          <p:cNvPr id="10" name="表 9">
            <a:extLst>
              <a:ext uri="{FF2B5EF4-FFF2-40B4-BE49-F238E27FC236}">
                <a16:creationId xmlns:a16="http://schemas.microsoft.com/office/drawing/2014/main" id="{AEE6BAAA-07CF-4844-B517-1B57D3ACB912}"/>
              </a:ext>
            </a:extLst>
          </p:cNvPr>
          <p:cNvGraphicFramePr>
            <a:graphicFrameLocks noGrp="1"/>
          </p:cNvGraphicFramePr>
          <p:nvPr/>
        </p:nvGraphicFramePr>
        <p:xfrm>
          <a:off x="454878" y="918110"/>
          <a:ext cx="8881146" cy="5703787"/>
        </p:xfrm>
        <a:graphic>
          <a:graphicData uri="http://schemas.openxmlformats.org/drawingml/2006/table">
            <a:tbl>
              <a:tblPr firstRow="1" bandRow="1"/>
              <a:tblGrid>
                <a:gridCol w="2169450">
                  <a:extLst>
                    <a:ext uri="{9D8B030D-6E8A-4147-A177-3AD203B41FA5}">
                      <a16:colId xmlns:a16="http://schemas.microsoft.com/office/drawing/2014/main" val="2516346417"/>
                    </a:ext>
                  </a:extLst>
                </a:gridCol>
                <a:gridCol w="3044952">
                  <a:extLst>
                    <a:ext uri="{9D8B030D-6E8A-4147-A177-3AD203B41FA5}">
                      <a16:colId xmlns:a16="http://schemas.microsoft.com/office/drawing/2014/main" val="2175923192"/>
                    </a:ext>
                  </a:extLst>
                </a:gridCol>
                <a:gridCol w="1444752">
                  <a:extLst>
                    <a:ext uri="{9D8B030D-6E8A-4147-A177-3AD203B41FA5}">
                      <a16:colId xmlns:a16="http://schemas.microsoft.com/office/drawing/2014/main" val="17602466"/>
                    </a:ext>
                  </a:extLst>
                </a:gridCol>
                <a:gridCol w="2221992">
                  <a:extLst>
                    <a:ext uri="{9D8B030D-6E8A-4147-A177-3AD203B41FA5}">
                      <a16:colId xmlns:a16="http://schemas.microsoft.com/office/drawing/2014/main" val="3632721631"/>
                    </a:ext>
                  </a:extLst>
                </a:gridCol>
              </a:tblGrid>
              <a:tr h="304075">
                <a:tc>
                  <a:txBody>
                    <a:bodyPr/>
                    <a:lstStyle>
                      <a:lvl1pPr marL="0" algn="l" defTabSz="457200" rtl="0" eaLnBrk="1" latinLnBrk="0" hangingPunct="1">
                        <a:defRPr kumimoji="1" sz="1800" b="1" kern="1200">
                          <a:solidFill>
                            <a:schemeClr val="tx1"/>
                          </a:solidFill>
                          <a:latin typeface="Calibri" panose="020F0502020204030204"/>
                        </a:defRPr>
                      </a:lvl1pPr>
                      <a:lvl2pPr marL="457200" algn="l" defTabSz="457200" rtl="0" eaLnBrk="1" latinLnBrk="0" hangingPunct="1">
                        <a:defRPr kumimoji="1" sz="1800" b="1" kern="1200">
                          <a:solidFill>
                            <a:schemeClr val="tx1"/>
                          </a:solidFill>
                          <a:latin typeface="Calibri" panose="020F0502020204030204"/>
                        </a:defRPr>
                      </a:lvl2pPr>
                      <a:lvl3pPr marL="914400" algn="l" defTabSz="457200" rtl="0" eaLnBrk="1" latinLnBrk="0" hangingPunct="1">
                        <a:defRPr kumimoji="1" sz="1800" b="1" kern="1200">
                          <a:solidFill>
                            <a:schemeClr val="tx1"/>
                          </a:solidFill>
                          <a:latin typeface="Calibri" panose="020F0502020204030204"/>
                        </a:defRPr>
                      </a:lvl3pPr>
                      <a:lvl4pPr marL="1371600" algn="l" defTabSz="457200" rtl="0" eaLnBrk="1" latinLnBrk="0" hangingPunct="1">
                        <a:defRPr kumimoji="1" sz="1800" b="1" kern="1200">
                          <a:solidFill>
                            <a:schemeClr val="tx1"/>
                          </a:solidFill>
                          <a:latin typeface="Calibri" panose="020F0502020204030204"/>
                        </a:defRPr>
                      </a:lvl4pPr>
                      <a:lvl5pPr marL="1828800" algn="l" defTabSz="457200" rtl="0" eaLnBrk="1" latinLnBrk="0" hangingPunct="1">
                        <a:defRPr kumimoji="1" sz="1800" b="1" kern="1200">
                          <a:solidFill>
                            <a:schemeClr val="tx1"/>
                          </a:solidFill>
                          <a:latin typeface="Calibri" panose="020F0502020204030204"/>
                        </a:defRPr>
                      </a:lvl5pPr>
                      <a:lvl6pPr marL="2286000" algn="l" defTabSz="457200" rtl="0" eaLnBrk="1" latinLnBrk="0" hangingPunct="1">
                        <a:defRPr kumimoji="1" sz="1800" b="1" kern="1200">
                          <a:solidFill>
                            <a:schemeClr val="tx1"/>
                          </a:solidFill>
                          <a:latin typeface="Calibri" panose="020F0502020204030204"/>
                        </a:defRPr>
                      </a:lvl6pPr>
                      <a:lvl7pPr marL="2743200" algn="l" defTabSz="457200" rtl="0" eaLnBrk="1" latinLnBrk="0" hangingPunct="1">
                        <a:defRPr kumimoji="1" sz="1800" b="1" kern="1200">
                          <a:solidFill>
                            <a:schemeClr val="tx1"/>
                          </a:solidFill>
                          <a:latin typeface="Calibri" panose="020F0502020204030204"/>
                        </a:defRPr>
                      </a:lvl7pPr>
                      <a:lvl8pPr marL="3200400" algn="l" defTabSz="457200" rtl="0" eaLnBrk="1" latinLnBrk="0" hangingPunct="1">
                        <a:defRPr kumimoji="1" sz="1800" b="1" kern="1200">
                          <a:solidFill>
                            <a:schemeClr val="tx1"/>
                          </a:solidFill>
                          <a:latin typeface="Calibri" panose="020F0502020204030204"/>
                        </a:defRPr>
                      </a:lvl8pPr>
                      <a:lvl9pPr marL="3657600" algn="l" defTabSz="457200" rtl="0" eaLnBrk="1" latinLnBrk="0" hangingPunct="1">
                        <a:defRPr kumimoji="1" sz="1800" b="1" kern="1200">
                          <a:solidFill>
                            <a:schemeClr val="tx1"/>
                          </a:solidFill>
                          <a:latin typeface="Calibri" panose="020F0502020204030204"/>
                        </a:defRPr>
                      </a:lvl9pPr>
                    </a:lstStyle>
                    <a:p>
                      <a:pPr algn="ctr"/>
                      <a:r>
                        <a:rPr kumimoji="1" lang="en-US" altLang="ja-JP" sz="1400" b="1" dirty="0">
                          <a:solidFill>
                            <a:srgbClr val="0070C0"/>
                          </a:solidFill>
                          <a:latin typeface="+mn-lt"/>
                        </a:rPr>
                        <a:t>Partners</a:t>
                      </a:r>
                      <a:endParaRPr kumimoji="1" lang="ja-JP" altLang="en-US" sz="1400" b="1" dirty="0">
                        <a:solidFill>
                          <a:srgbClr val="0070C0"/>
                        </a:solidFill>
                        <a:latin typeface="+mn-lt"/>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b="1" kern="1200">
                          <a:solidFill>
                            <a:schemeClr val="tx1"/>
                          </a:solidFill>
                          <a:latin typeface="Calibri" panose="020F0502020204030204"/>
                        </a:defRPr>
                      </a:lvl1pPr>
                      <a:lvl2pPr marL="457200" algn="l" defTabSz="457200" rtl="0" eaLnBrk="1" latinLnBrk="0" hangingPunct="1">
                        <a:defRPr kumimoji="1" sz="1800" b="1" kern="1200">
                          <a:solidFill>
                            <a:schemeClr val="tx1"/>
                          </a:solidFill>
                          <a:latin typeface="Calibri" panose="020F0502020204030204"/>
                        </a:defRPr>
                      </a:lvl2pPr>
                      <a:lvl3pPr marL="914400" algn="l" defTabSz="457200" rtl="0" eaLnBrk="1" latinLnBrk="0" hangingPunct="1">
                        <a:defRPr kumimoji="1" sz="1800" b="1" kern="1200">
                          <a:solidFill>
                            <a:schemeClr val="tx1"/>
                          </a:solidFill>
                          <a:latin typeface="Calibri" panose="020F0502020204030204"/>
                        </a:defRPr>
                      </a:lvl3pPr>
                      <a:lvl4pPr marL="1371600" algn="l" defTabSz="457200" rtl="0" eaLnBrk="1" latinLnBrk="0" hangingPunct="1">
                        <a:defRPr kumimoji="1" sz="1800" b="1" kern="1200">
                          <a:solidFill>
                            <a:schemeClr val="tx1"/>
                          </a:solidFill>
                          <a:latin typeface="Calibri" panose="020F0502020204030204"/>
                        </a:defRPr>
                      </a:lvl4pPr>
                      <a:lvl5pPr marL="1828800" algn="l" defTabSz="457200" rtl="0" eaLnBrk="1" latinLnBrk="0" hangingPunct="1">
                        <a:defRPr kumimoji="1" sz="1800" b="1" kern="1200">
                          <a:solidFill>
                            <a:schemeClr val="tx1"/>
                          </a:solidFill>
                          <a:latin typeface="Calibri" panose="020F0502020204030204"/>
                        </a:defRPr>
                      </a:lvl5pPr>
                      <a:lvl6pPr marL="2286000" algn="l" defTabSz="457200" rtl="0" eaLnBrk="1" latinLnBrk="0" hangingPunct="1">
                        <a:defRPr kumimoji="1" sz="1800" b="1" kern="1200">
                          <a:solidFill>
                            <a:schemeClr val="tx1"/>
                          </a:solidFill>
                          <a:latin typeface="Calibri" panose="020F0502020204030204"/>
                        </a:defRPr>
                      </a:lvl6pPr>
                      <a:lvl7pPr marL="2743200" algn="l" defTabSz="457200" rtl="0" eaLnBrk="1" latinLnBrk="0" hangingPunct="1">
                        <a:defRPr kumimoji="1" sz="1800" b="1" kern="1200">
                          <a:solidFill>
                            <a:schemeClr val="tx1"/>
                          </a:solidFill>
                          <a:latin typeface="Calibri" panose="020F0502020204030204"/>
                        </a:defRPr>
                      </a:lvl7pPr>
                      <a:lvl8pPr marL="3200400" algn="l" defTabSz="457200" rtl="0" eaLnBrk="1" latinLnBrk="0" hangingPunct="1">
                        <a:defRPr kumimoji="1" sz="1800" b="1" kern="1200">
                          <a:solidFill>
                            <a:schemeClr val="tx1"/>
                          </a:solidFill>
                          <a:latin typeface="Calibri" panose="020F0502020204030204"/>
                        </a:defRPr>
                      </a:lvl8pPr>
                      <a:lvl9pPr marL="3657600" algn="l" defTabSz="457200" rtl="0" eaLnBrk="1" latinLnBrk="0" hangingPunct="1">
                        <a:defRPr kumimoji="1" sz="1800" b="1" kern="1200">
                          <a:solidFill>
                            <a:schemeClr val="tx1"/>
                          </a:solidFill>
                          <a:latin typeface="Calibri" panose="020F0502020204030204"/>
                        </a:defRPr>
                      </a:lvl9pPr>
                    </a:lstStyle>
                    <a:p>
                      <a:pPr algn="ctr"/>
                      <a:r>
                        <a:rPr kumimoji="1" lang="en-US" altLang="ja-JP" sz="1400" dirty="0">
                          <a:solidFill>
                            <a:srgbClr val="0070C0"/>
                          </a:solidFill>
                          <a:latin typeface="+mn-lt"/>
                        </a:rPr>
                        <a:t>Fields of Study</a:t>
                      </a:r>
                      <a:endParaRPr kumimoji="1" lang="ja-JP" altLang="en-US" sz="1400" dirty="0">
                        <a:solidFill>
                          <a:srgbClr val="0070C0"/>
                        </a:solidFill>
                        <a:latin typeface="+mn-lt"/>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b="1" kern="1200">
                          <a:solidFill>
                            <a:schemeClr val="tx1"/>
                          </a:solidFill>
                          <a:latin typeface="Calibri" panose="020F0502020204030204"/>
                        </a:defRPr>
                      </a:lvl1pPr>
                      <a:lvl2pPr marL="457200" algn="l" defTabSz="457200" rtl="0" eaLnBrk="1" latinLnBrk="0" hangingPunct="1">
                        <a:defRPr kumimoji="1" sz="1800" b="1" kern="1200">
                          <a:solidFill>
                            <a:schemeClr val="tx1"/>
                          </a:solidFill>
                          <a:latin typeface="Calibri" panose="020F0502020204030204"/>
                        </a:defRPr>
                      </a:lvl2pPr>
                      <a:lvl3pPr marL="914400" algn="l" defTabSz="457200" rtl="0" eaLnBrk="1" latinLnBrk="0" hangingPunct="1">
                        <a:defRPr kumimoji="1" sz="1800" b="1" kern="1200">
                          <a:solidFill>
                            <a:schemeClr val="tx1"/>
                          </a:solidFill>
                          <a:latin typeface="Calibri" panose="020F0502020204030204"/>
                        </a:defRPr>
                      </a:lvl3pPr>
                      <a:lvl4pPr marL="1371600" algn="l" defTabSz="457200" rtl="0" eaLnBrk="1" latinLnBrk="0" hangingPunct="1">
                        <a:defRPr kumimoji="1" sz="1800" b="1" kern="1200">
                          <a:solidFill>
                            <a:schemeClr val="tx1"/>
                          </a:solidFill>
                          <a:latin typeface="Calibri" panose="020F0502020204030204"/>
                        </a:defRPr>
                      </a:lvl4pPr>
                      <a:lvl5pPr marL="1828800" algn="l" defTabSz="457200" rtl="0" eaLnBrk="1" latinLnBrk="0" hangingPunct="1">
                        <a:defRPr kumimoji="1" sz="1800" b="1" kern="1200">
                          <a:solidFill>
                            <a:schemeClr val="tx1"/>
                          </a:solidFill>
                          <a:latin typeface="Calibri" panose="020F0502020204030204"/>
                        </a:defRPr>
                      </a:lvl5pPr>
                      <a:lvl6pPr marL="2286000" algn="l" defTabSz="457200" rtl="0" eaLnBrk="1" latinLnBrk="0" hangingPunct="1">
                        <a:defRPr kumimoji="1" sz="1800" b="1" kern="1200">
                          <a:solidFill>
                            <a:schemeClr val="tx1"/>
                          </a:solidFill>
                          <a:latin typeface="Calibri" panose="020F0502020204030204"/>
                        </a:defRPr>
                      </a:lvl6pPr>
                      <a:lvl7pPr marL="2743200" algn="l" defTabSz="457200" rtl="0" eaLnBrk="1" latinLnBrk="0" hangingPunct="1">
                        <a:defRPr kumimoji="1" sz="1800" b="1" kern="1200">
                          <a:solidFill>
                            <a:schemeClr val="tx1"/>
                          </a:solidFill>
                          <a:latin typeface="Calibri" panose="020F0502020204030204"/>
                        </a:defRPr>
                      </a:lvl7pPr>
                      <a:lvl8pPr marL="3200400" algn="l" defTabSz="457200" rtl="0" eaLnBrk="1" latinLnBrk="0" hangingPunct="1">
                        <a:defRPr kumimoji="1" sz="1800" b="1" kern="1200">
                          <a:solidFill>
                            <a:schemeClr val="tx1"/>
                          </a:solidFill>
                          <a:latin typeface="Calibri" panose="020F0502020204030204"/>
                        </a:defRPr>
                      </a:lvl8pPr>
                      <a:lvl9pPr marL="3657600" algn="l" defTabSz="457200" rtl="0" eaLnBrk="1" latinLnBrk="0" hangingPunct="1">
                        <a:defRPr kumimoji="1" sz="1800" b="1" kern="1200">
                          <a:solidFill>
                            <a:schemeClr val="tx1"/>
                          </a:solidFill>
                          <a:latin typeface="Calibri" panose="020F0502020204030204"/>
                        </a:defRPr>
                      </a:lvl9pPr>
                    </a:lstStyle>
                    <a:p>
                      <a:pPr algn="ctr"/>
                      <a:r>
                        <a:rPr kumimoji="1" lang="en-US" altLang="ja-JP" sz="1400" dirty="0">
                          <a:solidFill>
                            <a:srgbClr val="0070C0"/>
                          </a:solidFill>
                          <a:latin typeface="+mn-lt"/>
                        </a:rPr>
                        <a:t>Start date</a:t>
                      </a:r>
                      <a:endParaRPr kumimoji="1" lang="ja-JP" altLang="en-US" sz="1400" dirty="0">
                        <a:solidFill>
                          <a:srgbClr val="0070C0"/>
                        </a:solidFill>
                        <a:latin typeface="+mn-lt"/>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b="1" kern="1200">
                          <a:solidFill>
                            <a:schemeClr val="tx1"/>
                          </a:solidFill>
                          <a:latin typeface="Calibri" panose="020F0502020204030204"/>
                        </a:defRPr>
                      </a:lvl1pPr>
                      <a:lvl2pPr marL="457200" algn="l" defTabSz="457200" rtl="0" eaLnBrk="1" latinLnBrk="0" hangingPunct="1">
                        <a:defRPr kumimoji="1" sz="1800" b="1" kern="1200">
                          <a:solidFill>
                            <a:schemeClr val="tx1"/>
                          </a:solidFill>
                          <a:latin typeface="Calibri" panose="020F0502020204030204"/>
                        </a:defRPr>
                      </a:lvl2pPr>
                      <a:lvl3pPr marL="914400" algn="l" defTabSz="457200" rtl="0" eaLnBrk="1" latinLnBrk="0" hangingPunct="1">
                        <a:defRPr kumimoji="1" sz="1800" b="1" kern="1200">
                          <a:solidFill>
                            <a:schemeClr val="tx1"/>
                          </a:solidFill>
                          <a:latin typeface="Calibri" panose="020F0502020204030204"/>
                        </a:defRPr>
                      </a:lvl3pPr>
                      <a:lvl4pPr marL="1371600" algn="l" defTabSz="457200" rtl="0" eaLnBrk="1" latinLnBrk="0" hangingPunct="1">
                        <a:defRPr kumimoji="1" sz="1800" b="1" kern="1200">
                          <a:solidFill>
                            <a:schemeClr val="tx1"/>
                          </a:solidFill>
                          <a:latin typeface="Calibri" panose="020F0502020204030204"/>
                        </a:defRPr>
                      </a:lvl4pPr>
                      <a:lvl5pPr marL="1828800" algn="l" defTabSz="457200" rtl="0" eaLnBrk="1" latinLnBrk="0" hangingPunct="1">
                        <a:defRPr kumimoji="1" sz="1800" b="1" kern="1200">
                          <a:solidFill>
                            <a:schemeClr val="tx1"/>
                          </a:solidFill>
                          <a:latin typeface="Calibri" panose="020F0502020204030204"/>
                        </a:defRPr>
                      </a:lvl5pPr>
                      <a:lvl6pPr marL="2286000" algn="l" defTabSz="457200" rtl="0" eaLnBrk="1" latinLnBrk="0" hangingPunct="1">
                        <a:defRPr kumimoji="1" sz="1800" b="1" kern="1200">
                          <a:solidFill>
                            <a:schemeClr val="tx1"/>
                          </a:solidFill>
                          <a:latin typeface="Calibri" panose="020F0502020204030204"/>
                        </a:defRPr>
                      </a:lvl6pPr>
                      <a:lvl7pPr marL="2743200" algn="l" defTabSz="457200" rtl="0" eaLnBrk="1" latinLnBrk="0" hangingPunct="1">
                        <a:defRPr kumimoji="1" sz="1800" b="1" kern="1200">
                          <a:solidFill>
                            <a:schemeClr val="tx1"/>
                          </a:solidFill>
                          <a:latin typeface="Calibri" panose="020F0502020204030204"/>
                        </a:defRPr>
                      </a:lvl7pPr>
                      <a:lvl8pPr marL="3200400" algn="l" defTabSz="457200" rtl="0" eaLnBrk="1" latinLnBrk="0" hangingPunct="1">
                        <a:defRPr kumimoji="1" sz="1800" b="1" kern="1200">
                          <a:solidFill>
                            <a:schemeClr val="tx1"/>
                          </a:solidFill>
                          <a:latin typeface="Calibri" panose="020F0502020204030204"/>
                        </a:defRPr>
                      </a:lvl8pPr>
                      <a:lvl9pPr marL="3657600" algn="l" defTabSz="457200" rtl="0" eaLnBrk="1" latinLnBrk="0" hangingPunct="1">
                        <a:defRPr kumimoji="1" sz="1800" b="1" kern="1200">
                          <a:solidFill>
                            <a:schemeClr val="tx1"/>
                          </a:solidFill>
                          <a:latin typeface="Calibri" panose="020F0502020204030204"/>
                        </a:defRPr>
                      </a:lvl9pPr>
                    </a:lstStyle>
                    <a:p>
                      <a:pPr algn="ctr"/>
                      <a:r>
                        <a:rPr kumimoji="1" lang="en-US" altLang="ja-JP" sz="1400" dirty="0">
                          <a:solidFill>
                            <a:srgbClr val="0070C0"/>
                          </a:solidFill>
                          <a:latin typeface="+mn-lt"/>
                        </a:rPr>
                        <a:t>No.</a:t>
                      </a:r>
                      <a:r>
                        <a:rPr kumimoji="1" lang="ja-JP" altLang="en-US" sz="1400" dirty="0">
                          <a:solidFill>
                            <a:srgbClr val="0070C0"/>
                          </a:solidFill>
                          <a:latin typeface="+mn-lt"/>
                        </a:rPr>
                        <a:t> </a:t>
                      </a:r>
                      <a:r>
                        <a:rPr kumimoji="1" lang="en-US" altLang="ja-JP" sz="1400" dirty="0">
                          <a:solidFill>
                            <a:srgbClr val="0070C0"/>
                          </a:solidFill>
                          <a:latin typeface="+mn-lt"/>
                        </a:rPr>
                        <a:t>of</a:t>
                      </a:r>
                      <a:r>
                        <a:rPr kumimoji="1" lang="ja-JP" altLang="en-US" sz="1400" dirty="0">
                          <a:solidFill>
                            <a:srgbClr val="0070C0"/>
                          </a:solidFill>
                          <a:latin typeface="+mn-lt"/>
                        </a:rPr>
                        <a:t> </a:t>
                      </a:r>
                      <a:r>
                        <a:rPr kumimoji="1" lang="en-US" altLang="ja-JP" sz="1400" dirty="0">
                          <a:solidFill>
                            <a:srgbClr val="0070C0"/>
                          </a:solidFill>
                          <a:latin typeface="+mn-lt"/>
                        </a:rPr>
                        <a:t>Fellows</a:t>
                      </a:r>
                      <a:endParaRPr kumimoji="1" lang="ja-JP" altLang="en-US" sz="1400" dirty="0">
                        <a:solidFill>
                          <a:srgbClr val="0070C0"/>
                        </a:solidFill>
                        <a:latin typeface="+mn-lt"/>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noFill/>
                  </a:tcPr>
                </a:tc>
                <a:extLst>
                  <a:ext uri="{0D108BD9-81ED-4DB2-BD59-A6C34878D82A}">
                    <a16:rowId xmlns:a16="http://schemas.microsoft.com/office/drawing/2014/main" val="2636236389"/>
                  </a:ext>
                </a:extLst>
              </a:tr>
              <a:tr h="512342">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UN DOALOS</a:t>
                      </a:r>
                    </a:p>
                  </a:txBody>
                  <a:tcPr>
                    <a:lnL>
                      <a:noFill/>
                    </a:lnL>
                    <a:lnR>
                      <a:noFill/>
                    </a:lnR>
                    <a:lnT w="12700" cmpd="sng">
                      <a:solidFill>
                        <a:srgbClr val="5B9BD5"/>
                      </a:solid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International</a:t>
                      </a:r>
                      <a:r>
                        <a:rPr kumimoji="1" lang="ja-JP" altLang="en-US" sz="1400" b="1" dirty="0">
                          <a:latin typeface="+mn-lt"/>
                        </a:rPr>
                        <a:t> </a:t>
                      </a:r>
                      <a:r>
                        <a:rPr kumimoji="1" lang="en-US" altLang="ja-JP" sz="1400" b="1" dirty="0">
                          <a:latin typeface="+mn-lt"/>
                        </a:rPr>
                        <a:t>Maritime</a:t>
                      </a:r>
                      <a:r>
                        <a:rPr kumimoji="1" lang="ja-JP" altLang="en-US" sz="1400" b="1" dirty="0">
                          <a:latin typeface="+mn-lt"/>
                        </a:rPr>
                        <a:t> </a:t>
                      </a:r>
                      <a:r>
                        <a:rPr kumimoji="1" lang="en-US" altLang="ja-JP" sz="1400" b="1" dirty="0">
                          <a:latin typeface="+mn-lt"/>
                        </a:rPr>
                        <a:t>Law,</a:t>
                      </a:r>
                    </a:p>
                    <a:p>
                      <a:pPr algn="ctr"/>
                      <a:r>
                        <a:rPr kumimoji="1" lang="en-US" altLang="ja-JP" sz="1400" b="1" dirty="0">
                          <a:latin typeface="+mn-lt"/>
                        </a:rPr>
                        <a:t>Ocean Governance</a:t>
                      </a:r>
                    </a:p>
                  </a:txBody>
                  <a:tcPr>
                    <a:lnL>
                      <a:noFill/>
                    </a:lnL>
                    <a:lnR>
                      <a:noFill/>
                    </a:lnR>
                    <a:lnT w="12700" cmpd="sng">
                      <a:solidFill>
                        <a:srgbClr val="5B9BD5"/>
                      </a:solid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2003</a:t>
                      </a:r>
                      <a:endParaRPr kumimoji="1" lang="ja-JP" altLang="en-US" dirty="0">
                        <a:latin typeface="+mn-lt"/>
                      </a:endParaRPr>
                    </a:p>
                  </a:txBody>
                  <a:tcPr>
                    <a:lnL>
                      <a:noFill/>
                    </a:lnL>
                    <a:lnR>
                      <a:noFill/>
                    </a:lnR>
                    <a:lnT w="12700" cmpd="sng">
                      <a:solidFill>
                        <a:srgbClr val="5B9BD5"/>
                      </a:solid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159 </a:t>
                      </a:r>
                      <a:r>
                        <a:rPr kumimoji="1" lang="en-US" altLang="ja-JP" sz="1400" dirty="0">
                          <a:latin typeface="+mn-lt"/>
                        </a:rPr>
                        <a:t>(77 countries</a:t>
                      </a:r>
                      <a:r>
                        <a:rPr kumimoji="1" lang="ja-JP" altLang="en-US" sz="1400" dirty="0">
                          <a:latin typeface="+mn-lt"/>
                        </a:rPr>
                        <a:t>）</a:t>
                      </a:r>
                    </a:p>
                  </a:txBody>
                  <a:tcPr>
                    <a:lnL>
                      <a:noFill/>
                    </a:lnL>
                    <a:lnR>
                      <a:noFill/>
                    </a:lnR>
                    <a:lnT w="12700" cmpd="sng">
                      <a:solidFill>
                        <a:srgbClr val="5B9BD5"/>
                      </a:solid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2741335009"/>
                  </a:ext>
                </a:extLst>
              </a:tr>
              <a:tr h="361653">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ITLOS</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International</a:t>
                      </a:r>
                      <a:r>
                        <a:rPr kumimoji="1" lang="ja-JP" altLang="en-US" sz="1400" b="1" dirty="0">
                          <a:latin typeface="+mn-lt"/>
                        </a:rPr>
                        <a:t> </a:t>
                      </a:r>
                      <a:r>
                        <a:rPr kumimoji="1" lang="en-US" altLang="ja-JP" sz="1400" b="1" dirty="0">
                          <a:latin typeface="+mn-lt"/>
                        </a:rPr>
                        <a:t>Maritime Law</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2006</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800" dirty="0">
                          <a:latin typeface="+mn-lt"/>
                        </a:rPr>
                        <a:t>76 </a:t>
                      </a:r>
                      <a:r>
                        <a:rPr kumimoji="1" lang="en-US" altLang="ja-JP" sz="1400" dirty="0">
                          <a:latin typeface="+mn-lt"/>
                        </a:rPr>
                        <a:t>(63 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11774754"/>
                  </a:ext>
                </a:extLst>
              </a:tr>
              <a:tr h="494756">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Nereus</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Oceanography,</a:t>
                      </a:r>
                      <a:r>
                        <a:rPr kumimoji="1" lang="ja-JP" altLang="en-US" sz="1400" b="1" dirty="0">
                          <a:latin typeface="+mn-lt"/>
                        </a:rPr>
                        <a:t> </a:t>
                      </a:r>
                      <a:r>
                        <a:rPr kumimoji="1" lang="en-US" altLang="ja-JP" sz="1400" b="1" dirty="0">
                          <a:latin typeface="+mn-lt"/>
                        </a:rPr>
                        <a:t>Marine</a:t>
                      </a:r>
                      <a:r>
                        <a:rPr kumimoji="1" lang="ja-JP" altLang="en-US" sz="1400" b="1" dirty="0">
                          <a:latin typeface="+mn-lt"/>
                        </a:rPr>
                        <a:t> </a:t>
                      </a:r>
                      <a:r>
                        <a:rPr kumimoji="1" lang="en-US" altLang="ja-JP" sz="1400" b="1" dirty="0">
                          <a:latin typeface="+mn-lt"/>
                        </a:rPr>
                        <a:t>Ecology etc.</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2010</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29</a:t>
                      </a:r>
                      <a:r>
                        <a:rPr kumimoji="1" lang="en-US" altLang="ja-JP" sz="1800" dirty="0">
                          <a:latin typeface="+mn-lt"/>
                        </a:rPr>
                        <a:t> </a:t>
                      </a:r>
                      <a:r>
                        <a:rPr kumimoji="1" lang="en-US" altLang="ja-JP" sz="1400" dirty="0">
                          <a:latin typeface="+mn-lt"/>
                        </a:rPr>
                        <a:t>(14</a:t>
                      </a:r>
                      <a:r>
                        <a:rPr kumimoji="1" lang="ja-JP" altLang="en-US" sz="1400" dirty="0">
                          <a:latin typeface="+mn-lt"/>
                        </a:rPr>
                        <a:t> </a:t>
                      </a:r>
                      <a:r>
                        <a:rPr kumimoji="1" lang="en-US" altLang="ja-JP" sz="1400" dirty="0">
                          <a:latin typeface="+mn-lt"/>
                        </a:rPr>
                        <a:t>counties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843648351"/>
                  </a:ext>
                </a:extLst>
              </a:tr>
              <a:tr h="523858">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GEBCO</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Ocean</a:t>
                      </a:r>
                      <a:r>
                        <a:rPr kumimoji="1" lang="ja-JP" altLang="en-US" sz="1400" b="1" dirty="0">
                          <a:latin typeface="+mn-lt"/>
                        </a:rPr>
                        <a:t> </a:t>
                      </a:r>
                      <a:r>
                        <a:rPr kumimoji="1" lang="en-US" altLang="ja-JP" sz="1400" b="1" dirty="0">
                          <a:latin typeface="+mn-lt"/>
                        </a:rPr>
                        <a:t>Bathymetry</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2004</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90 </a:t>
                      </a:r>
                      <a:r>
                        <a:rPr kumimoji="1" lang="en-US" altLang="ja-JP" sz="1400" dirty="0">
                          <a:latin typeface="+mn-lt"/>
                        </a:rPr>
                        <a:t>(40</a:t>
                      </a:r>
                      <a:r>
                        <a:rPr kumimoji="1" lang="ja-JP" altLang="en-US" sz="1400" dirty="0">
                          <a:latin typeface="+mn-lt"/>
                        </a:rPr>
                        <a:t> </a:t>
                      </a:r>
                      <a:r>
                        <a:rPr kumimoji="1" lang="en-US" altLang="ja-JP" sz="1400" dirty="0">
                          <a:latin typeface="+mn-lt"/>
                        </a:rPr>
                        <a:t>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08599315"/>
                  </a:ext>
                </a:extLst>
              </a:tr>
              <a:tr h="523858">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IHO</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Nautical</a:t>
                      </a:r>
                      <a:r>
                        <a:rPr kumimoji="1" lang="ja-JP" altLang="en-US" sz="1400" b="1" dirty="0">
                          <a:latin typeface="+mn-lt"/>
                        </a:rPr>
                        <a:t> </a:t>
                      </a:r>
                      <a:r>
                        <a:rPr kumimoji="1" lang="en-US" altLang="ja-JP" sz="1400" b="1" dirty="0">
                          <a:latin typeface="+mn-lt"/>
                        </a:rPr>
                        <a:t>Cartography</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2009</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800" dirty="0">
                          <a:latin typeface="+mn-lt"/>
                        </a:rPr>
                        <a:t>64 </a:t>
                      </a:r>
                      <a:r>
                        <a:rPr kumimoji="1" lang="en-US" altLang="ja-JP" sz="1400" dirty="0">
                          <a:latin typeface="+mn-lt"/>
                        </a:rPr>
                        <a:t>(39</a:t>
                      </a:r>
                      <a:r>
                        <a:rPr kumimoji="1" lang="ja-JP" altLang="en-US" sz="1400" dirty="0">
                          <a:latin typeface="+mn-lt"/>
                        </a:rPr>
                        <a:t> </a:t>
                      </a:r>
                      <a:r>
                        <a:rPr kumimoji="1" lang="en-US" altLang="ja-JP" sz="1400" dirty="0">
                          <a:latin typeface="+mn-lt"/>
                        </a:rPr>
                        <a:t>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4094314306"/>
                  </a:ext>
                </a:extLst>
              </a:tr>
              <a:tr h="523858">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IMLI</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International</a:t>
                      </a:r>
                      <a:r>
                        <a:rPr kumimoji="1" lang="ja-JP" altLang="en-US" sz="1400" b="1" dirty="0">
                          <a:latin typeface="+mn-lt"/>
                        </a:rPr>
                        <a:t> </a:t>
                      </a:r>
                      <a:r>
                        <a:rPr kumimoji="1" lang="en-US" altLang="ja-JP" sz="1400" b="1" dirty="0">
                          <a:latin typeface="+mn-lt"/>
                        </a:rPr>
                        <a:t>Maritime</a:t>
                      </a:r>
                      <a:r>
                        <a:rPr kumimoji="1" lang="ja-JP" altLang="en-US" sz="1400" b="1" dirty="0">
                          <a:latin typeface="+mn-lt"/>
                        </a:rPr>
                        <a:t> </a:t>
                      </a:r>
                      <a:r>
                        <a:rPr kumimoji="1" lang="en-US" altLang="ja-JP" sz="1400" b="1" dirty="0">
                          <a:latin typeface="+mn-lt"/>
                        </a:rPr>
                        <a:t>Law</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2003</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167</a:t>
                      </a:r>
                      <a:r>
                        <a:rPr kumimoji="1" lang="en-US" altLang="ja-JP" sz="1800" dirty="0">
                          <a:latin typeface="+mn-lt"/>
                        </a:rPr>
                        <a:t> </a:t>
                      </a:r>
                      <a:r>
                        <a:rPr kumimoji="1" lang="en-US" altLang="ja-JP" sz="1400" dirty="0">
                          <a:latin typeface="+mn-lt"/>
                        </a:rPr>
                        <a:t>(70 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98358242"/>
                  </a:ext>
                </a:extLst>
              </a:tr>
              <a:tr h="523858">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WMU</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Ocean</a:t>
                      </a:r>
                      <a:r>
                        <a:rPr kumimoji="1" lang="ja-JP" altLang="en-US" sz="1400" b="1" dirty="0">
                          <a:latin typeface="+mn-lt"/>
                        </a:rPr>
                        <a:t> </a:t>
                      </a:r>
                      <a:r>
                        <a:rPr kumimoji="1" lang="en-US" altLang="ja-JP" sz="1400" b="1" dirty="0">
                          <a:latin typeface="+mn-lt"/>
                        </a:rPr>
                        <a:t>Policy,</a:t>
                      </a:r>
                      <a:r>
                        <a:rPr kumimoji="1" lang="ja-JP" altLang="en-US" sz="1400" b="1" dirty="0">
                          <a:latin typeface="+mn-lt"/>
                        </a:rPr>
                        <a:t> </a:t>
                      </a:r>
                      <a:r>
                        <a:rPr kumimoji="1" lang="en-US" altLang="ja-JP" sz="1400" b="1" dirty="0">
                          <a:latin typeface="+mn-lt"/>
                        </a:rPr>
                        <a:t>Maritime</a:t>
                      </a:r>
                      <a:r>
                        <a:rPr kumimoji="1" lang="ja-JP" altLang="en-US" sz="1400" b="1" dirty="0">
                          <a:latin typeface="+mn-lt"/>
                        </a:rPr>
                        <a:t> </a:t>
                      </a:r>
                      <a:r>
                        <a:rPr kumimoji="1" lang="en-US" altLang="ja-JP" sz="1400" b="1" dirty="0">
                          <a:latin typeface="+mn-lt"/>
                        </a:rPr>
                        <a:t>Administration</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1998</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800" dirty="0">
                          <a:latin typeface="+mn-lt"/>
                        </a:rPr>
                        <a:t>641 </a:t>
                      </a:r>
                      <a:r>
                        <a:rPr kumimoji="1" lang="en-US" altLang="ja-JP" sz="1400" dirty="0">
                          <a:latin typeface="+mn-lt"/>
                        </a:rPr>
                        <a:t>(72</a:t>
                      </a:r>
                      <a:r>
                        <a:rPr kumimoji="1" lang="ja-JP" altLang="en-US" sz="1400" dirty="0">
                          <a:latin typeface="+mn-lt"/>
                        </a:rPr>
                        <a:t> </a:t>
                      </a:r>
                      <a:r>
                        <a:rPr kumimoji="1" lang="en-US" altLang="ja-JP" sz="1400" dirty="0">
                          <a:latin typeface="+mn-lt"/>
                        </a:rPr>
                        <a:t>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2337038922"/>
                  </a:ext>
                </a:extLst>
              </a:tr>
              <a:tr h="431612">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POGO</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Ocean</a:t>
                      </a:r>
                      <a:r>
                        <a:rPr kumimoji="1" lang="ja-JP" altLang="en-US" sz="1400" b="1" dirty="0">
                          <a:latin typeface="+mn-lt"/>
                        </a:rPr>
                        <a:t> </a:t>
                      </a:r>
                      <a:r>
                        <a:rPr kumimoji="1" lang="en-US" altLang="ja-JP" sz="1400" b="1" dirty="0">
                          <a:latin typeface="+mn-lt"/>
                        </a:rPr>
                        <a:t>Observation</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2003</a:t>
                      </a:r>
                      <a:endParaRPr kumimoji="1" lang="ja-JP" altLang="en-US"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90 </a:t>
                      </a:r>
                      <a:r>
                        <a:rPr kumimoji="1" lang="en-US" altLang="ja-JP" sz="1400" dirty="0">
                          <a:latin typeface="+mn-lt"/>
                        </a:rPr>
                        <a:t>(42</a:t>
                      </a:r>
                      <a:r>
                        <a:rPr kumimoji="1" lang="ja-JP" altLang="en-US" sz="1400" dirty="0">
                          <a:latin typeface="+mn-lt"/>
                        </a:rPr>
                        <a:t> </a:t>
                      </a:r>
                      <a:r>
                        <a:rPr kumimoji="1" lang="en-US" altLang="ja-JP" sz="1400" dirty="0">
                          <a:latin typeface="+mn-lt"/>
                        </a:rPr>
                        <a:t>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93794487"/>
                  </a:ext>
                </a:extLst>
              </a:tr>
              <a:tr h="542480">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SIRC</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Occupational</a:t>
                      </a:r>
                      <a:r>
                        <a:rPr kumimoji="1" lang="ja-JP" altLang="en-US" sz="1400" b="1" dirty="0">
                          <a:latin typeface="+mn-lt"/>
                        </a:rPr>
                        <a:t> </a:t>
                      </a:r>
                      <a:r>
                        <a:rPr kumimoji="1" lang="en-US" altLang="ja-JP" sz="1400" b="1" dirty="0">
                          <a:latin typeface="+mn-lt"/>
                        </a:rPr>
                        <a:t>Health</a:t>
                      </a:r>
                      <a:r>
                        <a:rPr kumimoji="1" lang="ja-JP" altLang="en-US" sz="1400" b="1" dirty="0">
                          <a:latin typeface="+mn-lt"/>
                        </a:rPr>
                        <a:t> </a:t>
                      </a:r>
                      <a:r>
                        <a:rPr kumimoji="1" lang="en-US" altLang="ja-JP" sz="1400" b="1" dirty="0">
                          <a:latin typeface="+mn-lt"/>
                        </a:rPr>
                        <a:t>&amp;</a:t>
                      </a:r>
                      <a:r>
                        <a:rPr kumimoji="1" lang="ja-JP" altLang="en-US" sz="1400" b="1" dirty="0">
                          <a:latin typeface="+mn-lt"/>
                        </a:rPr>
                        <a:t> </a:t>
                      </a:r>
                      <a:r>
                        <a:rPr kumimoji="1" lang="en-US" altLang="ja-JP" sz="1400" b="1" dirty="0">
                          <a:latin typeface="+mn-lt"/>
                        </a:rPr>
                        <a:t>Safety</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2003</a:t>
                      </a:r>
                    </a:p>
                    <a:p>
                      <a:pPr algn="ctr"/>
                      <a:r>
                        <a:rPr kumimoji="1" lang="en-US" altLang="ja-JP" sz="1200" dirty="0">
                          <a:latin typeface="+mn-lt"/>
                        </a:rPr>
                        <a:t>(ended in 2016</a:t>
                      </a:r>
                      <a:r>
                        <a:rPr kumimoji="1" lang="ja-JP" altLang="en-US" sz="1200" dirty="0">
                          <a:latin typeface="+mn-lt"/>
                        </a:rPr>
                        <a:t>）</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800" dirty="0">
                          <a:latin typeface="+mn-lt"/>
                        </a:rPr>
                        <a:t>37 </a:t>
                      </a:r>
                      <a:r>
                        <a:rPr kumimoji="1" lang="en-US" altLang="ja-JP" sz="1400" dirty="0">
                          <a:latin typeface="+mn-lt"/>
                        </a:rPr>
                        <a:t>(15 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327380783"/>
                  </a:ext>
                </a:extLst>
              </a:tr>
              <a:tr h="542480">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b="1" dirty="0">
                          <a:latin typeface="+mn-lt"/>
                        </a:rPr>
                        <a:t>IOGN</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400" b="1" dirty="0">
                          <a:latin typeface="+mn-lt"/>
                        </a:rPr>
                        <a:t>Ocean</a:t>
                      </a:r>
                      <a:r>
                        <a:rPr kumimoji="1" lang="ja-JP" altLang="en-US" sz="1400" b="1" dirty="0">
                          <a:latin typeface="+mn-lt"/>
                        </a:rPr>
                        <a:t> </a:t>
                      </a:r>
                      <a:r>
                        <a:rPr kumimoji="1" lang="en-US" altLang="ja-JP" sz="1400" b="1" dirty="0">
                          <a:latin typeface="+mn-lt"/>
                        </a:rPr>
                        <a:t>Governance</a:t>
                      </a:r>
                      <a:endParaRPr kumimoji="1" lang="ja-JP" altLang="en-US" sz="1400" b="1" dirty="0">
                        <a:latin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dirty="0">
                          <a:latin typeface="+mn-lt"/>
                        </a:rPr>
                        <a:t>2001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n-lt"/>
                        </a:rPr>
                        <a:t>(ended in 2011</a:t>
                      </a:r>
                      <a:r>
                        <a:rPr kumimoji="1" lang="ja-JP" altLang="en-US" sz="1200" dirty="0">
                          <a:latin typeface="+mn-lt"/>
                        </a:rPr>
                        <a:t>）</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r>
                        <a:rPr kumimoji="1" lang="en-US" altLang="ja-JP" sz="1800" dirty="0">
                          <a:latin typeface="+mn-lt"/>
                        </a:rPr>
                        <a:t>13</a:t>
                      </a:r>
                      <a:r>
                        <a:rPr kumimoji="1" lang="en-US" altLang="ja-JP" sz="1400" dirty="0">
                          <a:latin typeface="+mn-lt"/>
                        </a:rPr>
                        <a:t> (11</a:t>
                      </a:r>
                      <a:r>
                        <a:rPr kumimoji="1" lang="ja-JP" altLang="en-US" sz="1400" dirty="0">
                          <a:latin typeface="+mn-lt"/>
                        </a:rPr>
                        <a:t> </a:t>
                      </a:r>
                      <a:r>
                        <a:rPr kumimoji="1" lang="en-US" altLang="ja-JP" sz="1400" dirty="0">
                          <a:latin typeface="+mn-lt"/>
                        </a:rPr>
                        <a:t>countries</a:t>
                      </a:r>
                      <a:r>
                        <a:rPr kumimoji="1" lang="ja-JP" altLang="en-US" sz="1400" dirty="0">
                          <a:latin typeface="+mn-lt"/>
                        </a:rPr>
                        <a:t>）</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75508433"/>
                  </a:ext>
                </a:extLst>
              </a:tr>
              <a:tr h="395987">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endParaRPr kumimoji="1" lang="ja-JP" altLang="en-US" b="1" dirty="0">
                        <a:latin typeface="+mn-lt"/>
                      </a:endParaRPr>
                    </a:p>
                  </a:txBody>
                  <a:tcPr>
                    <a:lnL>
                      <a:noFill/>
                    </a:lnL>
                    <a:lnR>
                      <a:noFill/>
                    </a:lnR>
                    <a:lnT>
                      <a:noFill/>
                    </a:lnT>
                    <a:lnB w="12700" cmpd="sng">
                      <a:solidFill>
                        <a:srgbClr val="5B9BD5"/>
                      </a:solid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pPr algn="ctr"/>
                      <a:endParaRPr kumimoji="1" lang="ja-JP" altLang="en-US" dirty="0">
                        <a:latin typeface="+mn-lt"/>
                      </a:endParaRPr>
                    </a:p>
                  </a:txBody>
                  <a:tcPr>
                    <a:lnL>
                      <a:noFill/>
                    </a:lnL>
                    <a:lnR>
                      <a:noFill/>
                    </a:lnR>
                    <a:lnT>
                      <a:noFill/>
                    </a:lnT>
                    <a:lnB w="12700" cmpd="sng">
                      <a:solidFill>
                        <a:srgbClr val="5B9BD5"/>
                      </a:solid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endParaRPr kumimoji="1" lang="ja-JP" altLang="en-US" dirty="0">
                        <a:latin typeface="+mn-lt"/>
                      </a:endParaRPr>
                    </a:p>
                  </a:txBody>
                  <a:tcPr>
                    <a:lnL>
                      <a:noFill/>
                    </a:lnL>
                    <a:lnR>
                      <a:noFill/>
                    </a:lnR>
                    <a:lnT>
                      <a:noFill/>
                    </a:lnT>
                    <a:lnB w="12700" cmpd="sng">
                      <a:solidFill>
                        <a:srgbClr val="5B9BD5"/>
                      </a:solidFill>
                    </a:lnB>
                    <a:lnTlToBr w="12700" cmpd="sng">
                      <a:noFill/>
                      <a:prstDash val="solid"/>
                    </a:lnTlToBr>
                    <a:lnBlToTr w="12700" cmpd="sng">
                      <a:noFill/>
                      <a:prstDash val="solid"/>
                    </a:lnBlToTr>
                    <a:solidFill>
                      <a:srgbClr val="5B9BD5">
                        <a:alpha val="20000"/>
                      </a:srgbClr>
                    </a:solidFill>
                  </a:tcPr>
                </a:tc>
                <a:tc>
                  <a:txBody>
                    <a:bodyPr/>
                    <a:lstStyle>
                      <a:lvl1pPr marL="0" algn="l" defTabSz="457200" rtl="0" eaLnBrk="1" latinLnBrk="0" hangingPunct="1">
                        <a:defRPr kumimoji="1" sz="1800" kern="1200">
                          <a:solidFill>
                            <a:schemeClr val="tx1"/>
                          </a:solidFill>
                          <a:latin typeface="Calibri" panose="020F0502020204030204"/>
                        </a:defRPr>
                      </a:lvl1pPr>
                      <a:lvl2pPr marL="457200" algn="l" defTabSz="457200" rtl="0" eaLnBrk="1" latinLnBrk="0" hangingPunct="1">
                        <a:defRPr kumimoji="1" sz="1800" kern="1200">
                          <a:solidFill>
                            <a:schemeClr val="tx1"/>
                          </a:solidFill>
                          <a:latin typeface="Calibri" panose="020F0502020204030204"/>
                        </a:defRPr>
                      </a:lvl2pPr>
                      <a:lvl3pPr marL="914400" algn="l" defTabSz="457200" rtl="0" eaLnBrk="1" latinLnBrk="0" hangingPunct="1">
                        <a:defRPr kumimoji="1" sz="1800" kern="1200">
                          <a:solidFill>
                            <a:schemeClr val="tx1"/>
                          </a:solidFill>
                          <a:latin typeface="Calibri" panose="020F0502020204030204"/>
                        </a:defRPr>
                      </a:lvl3pPr>
                      <a:lvl4pPr marL="1371600" algn="l" defTabSz="457200" rtl="0" eaLnBrk="1" latinLnBrk="0" hangingPunct="1">
                        <a:defRPr kumimoji="1" sz="1800" kern="1200">
                          <a:solidFill>
                            <a:schemeClr val="tx1"/>
                          </a:solidFill>
                          <a:latin typeface="Calibri" panose="020F0502020204030204"/>
                        </a:defRPr>
                      </a:lvl4pPr>
                      <a:lvl5pPr marL="1828800" algn="l" defTabSz="457200" rtl="0" eaLnBrk="1" latinLnBrk="0" hangingPunct="1">
                        <a:defRPr kumimoji="1" sz="1800" kern="1200">
                          <a:solidFill>
                            <a:schemeClr val="tx1"/>
                          </a:solidFill>
                          <a:latin typeface="Calibri" panose="020F0502020204030204"/>
                        </a:defRPr>
                      </a:lvl5pPr>
                      <a:lvl6pPr marL="2286000" algn="l" defTabSz="457200" rtl="0" eaLnBrk="1" latinLnBrk="0" hangingPunct="1">
                        <a:defRPr kumimoji="1" sz="1800" kern="1200">
                          <a:solidFill>
                            <a:schemeClr val="tx1"/>
                          </a:solidFill>
                          <a:latin typeface="Calibri" panose="020F0502020204030204"/>
                        </a:defRPr>
                      </a:lvl6pPr>
                      <a:lvl7pPr marL="2743200" algn="l" defTabSz="457200" rtl="0" eaLnBrk="1" latinLnBrk="0" hangingPunct="1">
                        <a:defRPr kumimoji="1" sz="1800" kern="1200">
                          <a:solidFill>
                            <a:schemeClr val="tx1"/>
                          </a:solidFill>
                          <a:latin typeface="Calibri" panose="020F0502020204030204"/>
                        </a:defRPr>
                      </a:lvl7pPr>
                      <a:lvl8pPr marL="3200400" algn="l" defTabSz="457200" rtl="0" eaLnBrk="1" latinLnBrk="0" hangingPunct="1">
                        <a:defRPr kumimoji="1" sz="1800" kern="1200">
                          <a:solidFill>
                            <a:schemeClr val="tx1"/>
                          </a:solidFill>
                          <a:latin typeface="Calibri" panose="020F0502020204030204"/>
                        </a:defRPr>
                      </a:lvl8pPr>
                      <a:lvl9pPr marL="3657600" algn="l" defTabSz="457200" rtl="0" eaLnBrk="1" latinLnBrk="0" hangingPunct="1">
                        <a:defRPr kumimoji="1" sz="1800" kern="1200">
                          <a:solidFill>
                            <a:schemeClr val="tx1"/>
                          </a:solidFill>
                          <a:latin typeface="Calibri" panose="020F0502020204030204"/>
                        </a:defRPr>
                      </a:lvl9pPr>
                    </a:lstStyle>
                    <a:p>
                      <a:r>
                        <a:rPr kumimoji="1" lang="en-US" altLang="ja-JP" b="1" dirty="0">
                          <a:solidFill>
                            <a:srgbClr val="0070C0"/>
                          </a:solidFill>
                          <a:latin typeface="+mn-lt"/>
                        </a:rPr>
                        <a:t>1,366 </a:t>
                      </a:r>
                      <a:r>
                        <a:rPr kumimoji="1" lang="en-US" altLang="ja-JP" sz="1400" dirty="0">
                          <a:latin typeface="+mn-lt"/>
                        </a:rPr>
                        <a:t>(147</a:t>
                      </a:r>
                      <a:r>
                        <a:rPr kumimoji="1" lang="ja-JP" altLang="en-US" sz="1400" dirty="0">
                          <a:latin typeface="+mn-lt"/>
                        </a:rPr>
                        <a:t> </a:t>
                      </a:r>
                      <a:r>
                        <a:rPr kumimoji="1" lang="en-US" altLang="ja-JP" sz="1400" dirty="0">
                          <a:latin typeface="+mn-lt"/>
                        </a:rPr>
                        <a:t>countries</a:t>
                      </a:r>
                      <a:r>
                        <a:rPr kumimoji="1" lang="ja-JP" altLang="en-US" sz="1400" dirty="0">
                          <a:latin typeface="+mn-lt"/>
                        </a:rPr>
                        <a:t>）</a:t>
                      </a:r>
                    </a:p>
                  </a:txBody>
                  <a:tcPr>
                    <a:lnL>
                      <a:noFill/>
                    </a:lnL>
                    <a:lnR>
                      <a:noFill/>
                    </a:lnR>
                    <a:lnT>
                      <a:noFill/>
                    </a:lnT>
                    <a:lnB w="12700" cmpd="sng">
                      <a:solidFill>
                        <a:srgbClr val="5B9BD5"/>
                      </a:solid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547422335"/>
                  </a:ext>
                </a:extLst>
              </a:tr>
            </a:tbl>
          </a:graphicData>
        </a:graphic>
      </p:graphicFrame>
      <p:sp>
        <p:nvSpPr>
          <p:cNvPr id="3" name="四角形: 角を丸くする 2">
            <a:extLst>
              <a:ext uri="{FF2B5EF4-FFF2-40B4-BE49-F238E27FC236}">
                <a16:creationId xmlns:a16="http://schemas.microsoft.com/office/drawing/2014/main" id="{EE223EF7-C48E-43F8-98AF-A622BA3DD931}"/>
              </a:ext>
            </a:extLst>
          </p:cNvPr>
          <p:cNvSpPr/>
          <p:nvPr/>
        </p:nvSpPr>
        <p:spPr>
          <a:xfrm>
            <a:off x="454878" y="3068799"/>
            <a:ext cx="8881146" cy="4953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06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492981" y="585746"/>
            <a:ext cx="8596668" cy="678511"/>
          </a:xfrm>
        </p:spPr>
        <p:txBody>
          <a:bodyPr>
            <a:noAutofit/>
          </a:bodyPr>
          <a:lstStyle/>
          <a:p>
            <a:r>
              <a:rPr lang="en-US" altLang="ja-JP" sz="2800" b="1" dirty="0">
                <a:solidFill>
                  <a:schemeClr val="accent2"/>
                </a:solidFill>
              </a:rPr>
              <a:t>An Illustration of Our Capacity Building Programs: </a:t>
            </a:r>
            <a:br>
              <a:rPr lang="en-US" altLang="ja-JP" sz="2800" b="1" dirty="0">
                <a:solidFill>
                  <a:schemeClr val="accent2"/>
                </a:solidFill>
              </a:rPr>
            </a:br>
            <a:r>
              <a:rPr lang="en-US" altLang="ja-JP" sz="2800" b="1" dirty="0">
                <a:solidFill>
                  <a:schemeClr val="accent2"/>
                </a:solidFill>
              </a:rPr>
              <a:t>The Nippon Foundation/ GEBCO Training Program</a:t>
            </a:r>
            <a:endParaRPr kumimoji="1" lang="ja-JP" altLang="en-US" sz="28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492981" y="1790701"/>
            <a:ext cx="8781021" cy="4481554"/>
          </a:xfrm>
        </p:spPr>
        <p:txBody>
          <a:bodyPr>
            <a:normAutofit/>
          </a:bodyPr>
          <a:lstStyle/>
          <a:p>
            <a:pPr marL="0" indent="0">
              <a:buNone/>
            </a:pPr>
            <a:r>
              <a:rPr lang="en-US" altLang="ja-JP" sz="2100" b="1" dirty="0"/>
              <a:t>How the Program came about: </a:t>
            </a:r>
          </a:p>
          <a:p>
            <a:pPr marL="0" indent="0">
              <a:buNone/>
            </a:pPr>
            <a:r>
              <a:rPr lang="en-US" altLang="ja-JP" dirty="0"/>
              <a:t>The project to map the world’s ocean floor was began in 1903 by Prince Albert I of Monaco but slow progress was being made even after 100 years. One reason behind this was the lack of younger personnel with the required knowledge and skillset to collect and assemble bathymetric data. Recognizing this problem, </a:t>
            </a:r>
            <a:r>
              <a:rPr lang="en-US" altLang="ja-JP" u="sng" dirty="0"/>
              <a:t>the Nippon Foundation in collaboration with GEBCO had established a training program at the </a:t>
            </a:r>
            <a:r>
              <a:rPr lang="en-US" altLang="ja-JP" b="1" u="sng" dirty="0">
                <a:solidFill>
                  <a:srgbClr val="FF0000"/>
                </a:solidFill>
              </a:rPr>
              <a:t>Uni. of New Hampshire</a:t>
            </a:r>
            <a:r>
              <a:rPr lang="en-US" altLang="ja-JP" u="sng" dirty="0"/>
              <a:t> in 2004 to produce a new generation of hydrographers</a:t>
            </a:r>
            <a:r>
              <a:rPr lang="en-US" altLang="ja-JP" dirty="0"/>
              <a:t>.</a:t>
            </a:r>
          </a:p>
          <a:p>
            <a:pPr marL="0" indent="0">
              <a:buNone/>
            </a:pPr>
            <a:endParaRPr lang="en-US" altLang="ja-JP" dirty="0"/>
          </a:p>
          <a:p>
            <a:pPr marL="0" indent="0">
              <a:lnSpc>
                <a:spcPts val="1500"/>
              </a:lnSpc>
              <a:buNone/>
            </a:pPr>
            <a:r>
              <a:rPr lang="en-US" altLang="ja-JP" sz="2100" b="1" dirty="0"/>
              <a:t>Alumni of the Nippon Foundation/ </a:t>
            </a:r>
          </a:p>
          <a:p>
            <a:pPr marL="0" indent="0">
              <a:lnSpc>
                <a:spcPts val="1500"/>
              </a:lnSpc>
              <a:buNone/>
            </a:pPr>
            <a:r>
              <a:rPr lang="en-US" altLang="ja-JP" sz="2100" b="1" dirty="0"/>
              <a:t>GEBCO Training Program:</a:t>
            </a:r>
          </a:p>
          <a:p>
            <a:pPr marL="0" indent="0">
              <a:lnSpc>
                <a:spcPts val="1500"/>
              </a:lnSpc>
              <a:buNone/>
            </a:pPr>
            <a:endParaRPr lang="en-US" altLang="ja-JP" sz="2100" b="1" dirty="0"/>
          </a:p>
          <a:p>
            <a:pPr marL="0" indent="0">
              <a:lnSpc>
                <a:spcPts val="1000"/>
              </a:lnSpc>
              <a:buNone/>
            </a:pPr>
            <a:r>
              <a:rPr lang="en-US" altLang="ja-JP" dirty="0"/>
              <a:t>As of 2019, </a:t>
            </a:r>
            <a:r>
              <a:rPr lang="en-US" altLang="ja-JP" b="1" dirty="0">
                <a:solidFill>
                  <a:srgbClr val="FF0000"/>
                </a:solidFill>
              </a:rPr>
              <a:t>90 fellows from 40 countries</a:t>
            </a:r>
          </a:p>
          <a:p>
            <a:pPr marL="0" indent="0">
              <a:lnSpc>
                <a:spcPts val="1000"/>
              </a:lnSpc>
              <a:buNone/>
            </a:pPr>
            <a:r>
              <a:rPr lang="en-US" altLang="ja-JP" dirty="0"/>
              <a:t>have successfully completed the Program </a:t>
            </a:r>
          </a:p>
          <a:p>
            <a:pPr marL="0" indent="0">
              <a:buNone/>
            </a:pPr>
            <a:endParaRPr lang="en-US" altLang="ja-JP" b="1" dirty="0"/>
          </a:p>
          <a:p>
            <a:pPr marL="0" indent="0">
              <a:buNone/>
            </a:pPr>
            <a:endParaRPr lang="en-US" altLang="ja-JP" dirty="0"/>
          </a:p>
          <a:p>
            <a:pPr marL="0" indent="0">
              <a:buNone/>
            </a:pPr>
            <a:endParaRPr lang="en-US" altLang="ja-JP" dirty="0"/>
          </a:p>
        </p:txBody>
      </p:sp>
      <p:pic>
        <p:nvPicPr>
          <p:cNvPr id="4" name="Picture 10" descr="http://ccom.unh.edu/sites/default/files/images/gebco/big-group.jpg">
            <a:extLst>
              <a:ext uri="{FF2B5EF4-FFF2-40B4-BE49-F238E27FC236}">
                <a16:creationId xmlns:a16="http://schemas.microsoft.com/office/drawing/2014/main" id="{071567AD-7D64-48B0-911C-19031E68C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755" y="4220917"/>
            <a:ext cx="6135329" cy="222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509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177E0-D6A4-4033-956D-7B0D8D180C97}"/>
              </a:ext>
            </a:extLst>
          </p:cNvPr>
          <p:cNvSpPr>
            <a:spLocks noGrp="1"/>
          </p:cNvSpPr>
          <p:nvPr>
            <p:ph type="title"/>
          </p:nvPr>
        </p:nvSpPr>
        <p:spPr>
          <a:xfrm>
            <a:off x="492980" y="585746"/>
            <a:ext cx="9165370" cy="678511"/>
          </a:xfrm>
        </p:spPr>
        <p:txBody>
          <a:bodyPr>
            <a:noAutofit/>
          </a:bodyPr>
          <a:lstStyle/>
          <a:p>
            <a:r>
              <a:rPr lang="en-US" altLang="ja-JP" sz="3000" b="1" dirty="0">
                <a:solidFill>
                  <a:schemeClr val="accent2"/>
                </a:solidFill>
              </a:rPr>
              <a:t>Participation in the Shell Ocean Discovery XPRIZE</a:t>
            </a:r>
            <a:endParaRPr kumimoji="1" lang="ja-JP" altLang="en-US" sz="3000" b="1" dirty="0">
              <a:solidFill>
                <a:schemeClr val="accent2"/>
              </a:solidFill>
            </a:endParaRPr>
          </a:p>
        </p:txBody>
      </p:sp>
      <p:sp>
        <p:nvSpPr>
          <p:cNvPr id="3" name="コンテンツ プレースホルダー 2">
            <a:extLst>
              <a:ext uri="{FF2B5EF4-FFF2-40B4-BE49-F238E27FC236}">
                <a16:creationId xmlns:a16="http://schemas.microsoft.com/office/drawing/2014/main" id="{5E6C27DB-2783-48B0-BFF7-89018F4B1447}"/>
              </a:ext>
            </a:extLst>
          </p:cNvPr>
          <p:cNvSpPr>
            <a:spLocks noGrp="1"/>
          </p:cNvSpPr>
          <p:nvPr>
            <p:ph idx="1"/>
          </p:nvPr>
        </p:nvSpPr>
        <p:spPr>
          <a:xfrm>
            <a:off x="492980" y="1628776"/>
            <a:ext cx="8898668" cy="4438649"/>
          </a:xfrm>
        </p:spPr>
        <p:txBody>
          <a:bodyPr>
            <a:normAutofit lnSpcReduction="10000"/>
          </a:bodyPr>
          <a:lstStyle/>
          <a:p>
            <a:pPr marL="0" indent="0">
              <a:buNone/>
            </a:pPr>
            <a:r>
              <a:rPr lang="en-US" altLang="ja-JP" sz="2100" b="1" dirty="0"/>
              <a:t>The Shell Ocean Discovery XPRIZE:</a:t>
            </a:r>
          </a:p>
          <a:p>
            <a:pPr marL="0" indent="0">
              <a:buNone/>
            </a:pPr>
            <a:r>
              <a:rPr lang="en-US" altLang="ja-JP" dirty="0"/>
              <a:t>A $7 million global competition challenging teams to advance deep sea technologies for autonomous, fast, high-resolution ocean mapping.</a:t>
            </a:r>
          </a:p>
          <a:p>
            <a:pPr marL="0" indent="0">
              <a:buNone/>
            </a:pPr>
            <a:endParaRPr lang="en-US" altLang="ja-JP" dirty="0"/>
          </a:p>
          <a:p>
            <a:pPr marL="0" indent="0">
              <a:buNone/>
            </a:pPr>
            <a:r>
              <a:rPr lang="en-US" altLang="ja-JP" sz="2100" b="1" dirty="0"/>
              <a:t>Background:</a:t>
            </a:r>
          </a:p>
          <a:p>
            <a:pPr marL="0" indent="0">
              <a:buNone/>
            </a:pPr>
            <a:r>
              <a:rPr lang="ja-JP" altLang="en-US" dirty="0"/>
              <a:t>・</a:t>
            </a:r>
            <a:r>
              <a:rPr lang="en-US" altLang="ja-JP" dirty="0"/>
              <a:t>Around the time that this competition was announced, the Nippon Foundation had started to plan a project to map the world’s ocean floor by 2030 – </a:t>
            </a:r>
            <a:r>
              <a:rPr lang="en-US" altLang="ja-JP" b="1" u="sng" dirty="0">
                <a:solidFill>
                  <a:srgbClr val="FF0000"/>
                </a:solidFill>
              </a:rPr>
              <a:t>the Nippon Foundation – GEBCO Seabed 2030</a:t>
            </a:r>
            <a:r>
              <a:rPr lang="en-US" altLang="ja-JP" dirty="0"/>
              <a:t>.</a:t>
            </a:r>
          </a:p>
          <a:p>
            <a:pPr marL="0" indent="0">
              <a:buNone/>
            </a:pPr>
            <a:r>
              <a:rPr lang="ja-JP" altLang="en-US" dirty="0"/>
              <a:t>・</a:t>
            </a:r>
            <a:r>
              <a:rPr lang="en-US" altLang="ja-JP" dirty="0"/>
              <a:t>To map some of the unexplored areas of the seafloor, technology advancement is necessary and we believed that participation in the competition would help to facilitate this.</a:t>
            </a:r>
          </a:p>
          <a:p>
            <a:pPr marL="0" indent="0">
              <a:buNone/>
            </a:pPr>
            <a:r>
              <a:rPr lang="ja-JP" altLang="en-US" dirty="0"/>
              <a:t>・</a:t>
            </a:r>
            <a:r>
              <a:rPr lang="en-US" altLang="ja-JP" b="1" u="sng" dirty="0">
                <a:solidFill>
                  <a:schemeClr val="tx1"/>
                </a:solidFill>
              </a:rPr>
              <a:t>16 alumni from 13 countries </a:t>
            </a:r>
            <a:r>
              <a:rPr lang="en-US" altLang="ja-JP" dirty="0"/>
              <a:t>of the Nippon Foundation/ GEBCO Training Program at UNH came together to form the GEBCO-Nippon Foundation Alumni Team.</a:t>
            </a:r>
          </a:p>
          <a:p>
            <a:pPr marL="0" indent="0" fontAlgn="base">
              <a:buNone/>
            </a:pPr>
            <a:endParaRPr lang="ja-JP" altLang="ja-JP" dirty="0"/>
          </a:p>
        </p:txBody>
      </p:sp>
      <p:pic>
        <p:nvPicPr>
          <p:cNvPr id="8" name="図 7">
            <a:extLst>
              <a:ext uri="{FF2B5EF4-FFF2-40B4-BE49-F238E27FC236}">
                <a16:creationId xmlns:a16="http://schemas.microsoft.com/office/drawing/2014/main" id="{854A1360-0C86-42A8-A12A-4D1C19D648A1}"/>
              </a:ext>
            </a:extLst>
          </p:cNvPr>
          <p:cNvPicPr>
            <a:picLocks noChangeAspect="1"/>
          </p:cNvPicPr>
          <p:nvPr/>
        </p:nvPicPr>
        <p:blipFill>
          <a:blip r:embed="rId2"/>
          <a:stretch>
            <a:fillRect/>
          </a:stretch>
        </p:blipFill>
        <p:spPr>
          <a:xfrm>
            <a:off x="8457942" y="2343150"/>
            <a:ext cx="1291281" cy="1085850"/>
          </a:xfrm>
          <a:prstGeom prst="rect">
            <a:avLst/>
          </a:prstGeom>
        </p:spPr>
      </p:pic>
    </p:spTree>
    <p:extLst>
      <p:ext uri="{BB962C8B-B14F-4D97-AF65-F5344CB8AC3E}">
        <p14:creationId xmlns:p14="http://schemas.microsoft.com/office/powerpoint/2010/main" val="1705754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eakit 評議員会用">
            <a:hlinkClick r:id="" action="ppaction://media"/>
            <a:extLst>
              <a:ext uri="{FF2B5EF4-FFF2-40B4-BE49-F238E27FC236}">
                <a16:creationId xmlns:a16="http://schemas.microsoft.com/office/drawing/2014/main" id="{50DFC83C-413E-4B5F-B914-506F681656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3873" y="199301"/>
            <a:ext cx="11484253" cy="6459397"/>
          </a:xfrm>
        </p:spPr>
      </p:pic>
    </p:spTree>
    <p:extLst>
      <p:ext uri="{BB962C8B-B14F-4D97-AF65-F5344CB8AC3E}">
        <p14:creationId xmlns:p14="http://schemas.microsoft.com/office/powerpoint/2010/main" val="91064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コンテンツ プレースホルダー 4" descr="人, ポーズ, 立つ, 民衆 が含まれている画像&#10;&#10;自動的に生成された説明">
            <a:extLst>
              <a:ext uri="{FF2B5EF4-FFF2-40B4-BE49-F238E27FC236}">
                <a16:creationId xmlns:a16="http://schemas.microsoft.com/office/drawing/2014/main" id="{F0C3BD82-DF12-4C08-85F5-5CD3DDC4173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Tree>
    <p:extLst>
      <p:ext uri="{BB962C8B-B14F-4D97-AF65-F5344CB8AC3E}">
        <p14:creationId xmlns:p14="http://schemas.microsoft.com/office/powerpoint/2010/main" val="2337205619"/>
      </p:ext>
    </p:extLst>
  </p:cSld>
  <p:clrMapOvr>
    <a:masterClrMapping/>
  </p:clrMapOvr>
</p:sld>
</file>

<file path=ppt/theme/theme1.xml><?xml version="1.0" encoding="utf-8"?>
<a:theme xmlns:a="http://schemas.openxmlformats.org/drawingml/2006/main" name="ファセット">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557</TotalTime>
  <Words>759</Words>
  <Application>Microsoft Office PowerPoint</Application>
  <PresentationFormat>ワイド画面</PresentationFormat>
  <Paragraphs>104</Paragraphs>
  <Slides>12</Slides>
  <Notes>0</Notes>
  <HiddenSlides>0</HiddenSlides>
  <MMClips>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vt:i4>
      </vt:variant>
    </vt:vector>
  </HeadingPairs>
  <TitlesOfParts>
    <vt:vector size="16" baseType="lpstr">
      <vt:lpstr>Arial</vt:lpstr>
      <vt:lpstr>Trebuchet MS</vt:lpstr>
      <vt:lpstr>Wingdings 3</vt:lpstr>
      <vt:lpstr>ファセット</vt:lpstr>
      <vt:lpstr>Alumni of the Capacity Development Programs of The Nippon Foundation</vt:lpstr>
      <vt:lpstr>What is the Nippon Foundation?</vt:lpstr>
      <vt:lpstr>Our Mission</vt:lpstr>
      <vt:lpstr>Our means</vt:lpstr>
      <vt:lpstr>Global Human Capacity Building Programs </vt:lpstr>
      <vt:lpstr>An Illustration of Our Capacity Building Programs:  The Nippon Foundation/ GEBCO Training Program</vt:lpstr>
      <vt:lpstr>Participation in the Shell Ocean Discovery XPRIZE</vt:lpstr>
      <vt:lpstr>PowerPoint プレゼンテーション</vt:lpstr>
      <vt:lpstr>PowerPoint プレゼンテーション</vt:lpstr>
      <vt:lpstr>Developments in other Capacity Buildings Programs  </vt:lpstr>
      <vt:lpstr>Developments in other Capacity Buildings Programs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of the Capacity Development Programs of The Nippon Foundation</dc:title>
  <dc:creator>Mao Hasebe</dc:creator>
  <cp:lastModifiedBy>Mao Hasebe</cp:lastModifiedBy>
  <cp:revision>20</cp:revision>
  <dcterms:created xsi:type="dcterms:W3CDTF">2019-10-28T06:55:47Z</dcterms:created>
  <dcterms:modified xsi:type="dcterms:W3CDTF">2019-10-28T23:35:41Z</dcterms:modified>
</cp:coreProperties>
</file>